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858750" cy="7232650"/>
  <p:notesSz cx="6858000" cy="9144000"/>
  <p:embeddedFontLst>
    <p:embeddedFont>
      <p:font typeface="Calibri" panose="020F0502020204030204" pitchFamily="34" charset="0"/>
      <p:regular r:id="rId17"/>
      <p:bold r:id="rId18"/>
      <p:italic r:id="rId19"/>
      <p:boldItalic r:id="rId20"/>
    </p:embeddedFont>
    <p:embeddedFont>
      <p:font typeface="Merriweather" panose="00000500000000000000" pitchFamily="2" charset="0"/>
      <p:regular r:id="rId21"/>
      <p:bold r:id="rId22"/>
      <p:italic r:id="rId23"/>
      <p:boldItalic r:id="rId24"/>
    </p:embeddedFont>
    <p:embeddedFont>
      <p:font typeface="Microsoft Yahei" panose="020B0503020204020204" pitchFamily="34" charset="-122"/>
      <p:regular r:id="rId25"/>
      <p:bold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8">
          <p15:clr>
            <a:srgbClr val="A4A3A4"/>
          </p15:clr>
        </p15:guide>
        <p15:guide id="2" pos="4050">
          <p15:clr>
            <a:srgbClr val="A4A3A4"/>
          </p15:clr>
        </p15:guide>
        <p15:guide id="3" pos="557">
          <p15:clr>
            <a:srgbClr val="A4A3A4"/>
          </p15:clr>
        </p15:guide>
        <p15:guide id="4" orient="horz" pos="4183">
          <p15:clr>
            <a:srgbClr val="A4A3A4"/>
          </p15:clr>
        </p15:guide>
        <p15:guide id="5" pos="7588">
          <p15:clr>
            <a:srgbClr val="A4A3A4"/>
          </p15:clr>
        </p15:guide>
        <p15:guide id="6" pos="376">
          <p15:clr>
            <a:srgbClr val="A4A3A4"/>
          </p15:clr>
        </p15:guide>
        <p15:guide id="7" pos="135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1" roundtripDataSignature="AMtx7mhAQZjxCFpQRvLOVdFCZmf6fjvlO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1" d="100"/>
          <a:sy n="61" d="100"/>
        </p:scale>
        <p:origin x="948" y="72"/>
      </p:cViewPr>
      <p:guideLst>
        <p:guide orient="horz" pos="328"/>
        <p:guide pos="4050"/>
        <p:guide pos="557"/>
        <p:guide orient="horz" pos="4183"/>
        <p:guide pos="7588"/>
        <p:guide pos="376"/>
        <p:guide pos="135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tableStyles" Target="tableStyles.xml"/><Relationship Id="rId8" Type="http://schemas.openxmlformats.org/officeDocument/2006/relationships/slide" Target="slides/slide7.xml"/></Relationships>
</file>

<file path=ppt/media/image1.jpg>
</file>

<file path=ppt/media/image10.png>
</file>

<file path=ppt/media/image11.png>
</file>

<file path=ppt/media/image2.png>
</file>

<file path=ppt/media/image3.jpg>
</file>

<file path=ppt/media/image4.gif>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390"/>
              </a:spcBef>
              <a:spcAft>
                <a:spcPts val="0"/>
              </a:spcAft>
              <a:buSzPts val="1400"/>
              <a:buNone/>
              <a:defRPr sz="1300" b="0" i="0" u="none" strike="noStrike" cap="none">
                <a:solidFill>
                  <a:schemeClr val="dk1"/>
                </a:solidFill>
                <a:latin typeface="Calibri"/>
                <a:ea typeface="Calibri"/>
                <a:cs typeface="Calibri"/>
                <a:sym typeface="Calibri"/>
              </a:defRPr>
            </a:lvl1pPr>
            <a:lvl2pPr marL="914400" marR="0" lvl="1" indent="-228600" algn="l" rtl="0">
              <a:spcBef>
                <a:spcPts val="390"/>
              </a:spcBef>
              <a:spcAft>
                <a:spcPts val="0"/>
              </a:spcAft>
              <a:buSzPts val="1400"/>
              <a:buNone/>
              <a:defRPr sz="1300" b="0" i="0" u="none" strike="noStrike" cap="none">
                <a:solidFill>
                  <a:schemeClr val="dk1"/>
                </a:solidFill>
                <a:latin typeface="Calibri"/>
                <a:ea typeface="Calibri"/>
                <a:cs typeface="Calibri"/>
                <a:sym typeface="Calibri"/>
              </a:defRPr>
            </a:lvl2pPr>
            <a:lvl3pPr marL="1371600" marR="0" lvl="2" indent="-228600" algn="l" rtl="0">
              <a:spcBef>
                <a:spcPts val="390"/>
              </a:spcBef>
              <a:spcAft>
                <a:spcPts val="0"/>
              </a:spcAft>
              <a:buSzPts val="1400"/>
              <a:buNone/>
              <a:defRPr sz="1300" b="0" i="0" u="none" strike="noStrike" cap="none">
                <a:solidFill>
                  <a:schemeClr val="dk1"/>
                </a:solidFill>
                <a:latin typeface="Calibri"/>
                <a:ea typeface="Calibri"/>
                <a:cs typeface="Calibri"/>
                <a:sym typeface="Calibri"/>
              </a:defRPr>
            </a:lvl3pPr>
            <a:lvl4pPr marL="1828800" marR="0" lvl="3" indent="-228600" algn="l" rtl="0">
              <a:spcBef>
                <a:spcPts val="390"/>
              </a:spcBef>
              <a:spcAft>
                <a:spcPts val="0"/>
              </a:spcAft>
              <a:buSzPts val="1400"/>
              <a:buNone/>
              <a:defRPr sz="1300" b="0" i="0" u="none" strike="noStrike" cap="none">
                <a:solidFill>
                  <a:schemeClr val="dk1"/>
                </a:solidFill>
                <a:latin typeface="Calibri"/>
                <a:ea typeface="Calibri"/>
                <a:cs typeface="Calibri"/>
                <a:sym typeface="Calibri"/>
              </a:defRPr>
            </a:lvl4pPr>
            <a:lvl5pPr marL="2286000" marR="0" lvl="4" indent="-228600" algn="l" rtl="0">
              <a:spcBef>
                <a:spcPts val="390"/>
              </a:spcBef>
              <a:spcAft>
                <a:spcPts val="0"/>
              </a:spcAft>
              <a:buSzPts val="1400"/>
              <a:buNone/>
              <a:defRPr sz="13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3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zh-C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s3.us-east-1.amazonaws.com/files.cnas.org/hero/documents/Ethical-Autonomy-Working-Paper_021015_v02.pdf?mtime=20160906082257&amp;focal=none"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armyupress.army.mil/Journals/Military-Review/English-Edition-Archives/May-June-2017/Pros-and-Cons-of-Autonomous-Weapons-System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
        <p:cNvGrpSpPr/>
        <p:nvPr/>
      </p:nvGrpSpPr>
      <p:grpSpPr>
        <a:xfrm>
          <a:off x="0" y="0"/>
          <a:ext cx="0" cy="0"/>
          <a:chOff x="0" y="0"/>
          <a:chExt cx="0" cy="0"/>
        </a:xfrm>
      </p:grpSpPr>
      <p:sp>
        <p:nvSpPr>
          <p:cNvPr id="22" name="Google Shape;2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3" name="Google Shape;23;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 name="Google Shape;24;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zh-CN"/>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1dc6a2ae798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1dc6a2ae798_0_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90"/>
              </a:spcBef>
              <a:spcAft>
                <a:spcPts val="0"/>
              </a:spcAft>
              <a:buNone/>
            </a:pPr>
            <a:endParaRPr/>
          </a:p>
        </p:txBody>
      </p:sp>
      <p:sp>
        <p:nvSpPr>
          <p:cNvPr id="149" name="Google Shape;149;g1dc6a2ae798_0_7: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ltLang="zh-CN"/>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205b2e8469c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205b2e8469c_1_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90"/>
              </a:spcBef>
              <a:spcAft>
                <a:spcPts val="0"/>
              </a:spcAft>
              <a:buNone/>
            </a:pPr>
            <a:endParaRPr/>
          </a:p>
        </p:txBody>
      </p:sp>
      <p:sp>
        <p:nvSpPr>
          <p:cNvPr id="160" name="Google Shape;160;g205b2e8469c_1_4:notes"/>
          <p:cNvSpPr txBox="1">
            <a:spLocks noGrp="1"/>
          </p:cNvSpPr>
          <p:nvPr>
            <p:ph type="sldNum" idx="12"/>
          </p:nvPr>
        </p:nvSpPr>
        <p:spPr>
          <a:xfrm>
            <a:off x="3884613" y="8685213"/>
            <a:ext cx="2971800" cy="457200"/>
          </a:xfrm>
          <a:prstGeom prst="rect">
            <a:avLst/>
          </a:prstGeom>
        </p:spPr>
        <p:txBody>
          <a:bodyPr spcFirstLastPara="1" wrap="square" lIns="91425" tIns="45700" rIns="91425" bIns="45700" anchor="b" anchorCtr="0">
            <a:noAutofit/>
          </a:bodyPr>
          <a:lstStyle/>
          <a:p>
            <a:pPr marL="0" lvl="0" indent="0" algn="r" rtl="0">
              <a:spcBef>
                <a:spcPts val="0"/>
              </a:spcBef>
              <a:spcAft>
                <a:spcPts val="0"/>
              </a:spcAft>
              <a:buClr>
                <a:srgbClr val="000000"/>
              </a:buClr>
              <a:buFont typeface="Arial"/>
              <a:buNone/>
            </a:pPr>
            <a:fld id="{00000000-1234-1234-1234-123412341234}" type="slidenum">
              <a:rPr lang="en-US" altLang="zh-CN"/>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90"/>
              </a:spcBef>
              <a:spcAft>
                <a:spcPts val="0"/>
              </a:spcAft>
              <a:buNone/>
            </a:pPr>
            <a:r>
              <a:rPr lang="zh-CN" sz="1200">
                <a:highlight>
                  <a:srgbClr val="F2F2F2"/>
                </a:highlight>
                <a:latin typeface="Arial"/>
                <a:ea typeface="Arial"/>
                <a:cs typeface="Arial"/>
                <a:sym typeface="Arial"/>
              </a:rPr>
              <a:t>Comparison with human skills</a:t>
            </a:r>
            <a:r>
              <a:rPr lang="zh-CN"/>
              <a:t>(outperform) </a:t>
            </a:r>
            <a:r>
              <a:rPr lang="zh-CN" sz="1200">
                <a:highlight>
                  <a:srgbClr val="F2F2F2"/>
                </a:highlight>
                <a:latin typeface="Arial"/>
                <a:ea typeface="Arial"/>
                <a:cs typeface="Arial"/>
                <a:sym typeface="Arial"/>
              </a:rPr>
              <a:t>Flawed human AI comparison</a:t>
            </a:r>
            <a:endParaRPr/>
          </a:p>
          <a:p>
            <a:pPr marL="0" lvl="0" indent="0" algn="l" rtl="0">
              <a:spcBef>
                <a:spcPts val="390"/>
              </a:spcBef>
              <a:spcAft>
                <a:spcPts val="0"/>
              </a:spcAft>
              <a:buNone/>
            </a:pPr>
            <a:r>
              <a:rPr lang="zh-CN"/>
              <a:t>unjustified claims, deep-sounding terms (there will be widespread use of it, fundamental change of the nature of the war)</a:t>
            </a:r>
            <a:endParaRPr/>
          </a:p>
          <a:p>
            <a:pPr marL="0" lvl="0" indent="0" algn="l" rtl="0">
              <a:spcBef>
                <a:spcPts val="390"/>
              </a:spcBef>
              <a:spcAft>
                <a:spcPts val="0"/>
              </a:spcAft>
              <a:buNone/>
            </a:pPr>
            <a:r>
              <a:rPr lang="zh-CN"/>
              <a:t>directly citing the marketing or PR terms (manufacturer’s comments on its weapons) (cutting-edge technology, convergence of many high tech systems, market leader</a:t>
            </a:r>
            <a:endParaRPr/>
          </a:p>
          <a:p>
            <a:pPr marL="0" lvl="0" indent="0" algn="l" rtl="0">
              <a:spcBef>
                <a:spcPts val="390"/>
              </a:spcBef>
              <a:spcAft>
                <a:spcPts val="0"/>
              </a:spcAft>
              <a:buNone/>
            </a:pPr>
            <a:r>
              <a:rPr lang="zh-CN"/>
              <a:t>not many talk about the limitation e.g. value of human lives, friendly fire </a:t>
            </a:r>
            <a:endParaRPr/>
          </a:p>
        </p:txBody>
      </p:sp>
      <p:sp>
        <p:nvSpPr>
          <p:cNvPr id="173" name="Google Shape;17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1f068e67dc0_0_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zh-CN" sz="1200"/>
              <a:t>(1, 4, 6 performance) what it actually does, which human is it better than, is it robust</a:t>
            </a:r>
            <a:endParaRPr sz="1200"/>
          </a:p>
          <a:p>
            <a:pPr marL="0" lvl="0" indent="0" algn="l" rtl="0">
              <a:spcBef>
                <a:spcPts val="0"/>
              </a:spcBef>
              <a:spcAft>
                <a:spcPts val="0"/>
              </a:spcAft>
              <a:buNone/>
            </a:pPr>
            <a:r>
              <a:rPr lang="zh-CN" sz="1200"/>
              <a:t>(3) </a:t>
            </a:r>
            <a:endParaRPr sz="1200"/>
          </a:p>
          <a:p>
            <a:pPr marL="0" lvl="0" indent="0" algn="l" rtl="0">
              <a:spcBef>
                <a:spcPts val="0"/>
              </a:spcBef>
              <a:spcAft>
                <a:spcPts val="0"/>
              </a:spcAft>
              <a:buNone/>
            </a:pPr>
            <a:r>
              <a:rPr lang="zh-CN" sz="1200"/>
              <a:t>(2, 5) genuine AI which is believed to be able to help human in almost every aspect of life</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zh-CN" sz="1200"/>
              <a:t>by stating the 4 aspects of how the media coverage might be problematic</a:t>
            </a:r>
            <a:endParaRPr sz="1200"/>
          </a:p>
          <a:p>
            <a:pPr marL="0" lvl="0" indent="0" algn="l" rtl="0">
              <a:spcBef>
                <a:spcPts val="0"/>
              </a:spcBef>
              <a:spcAft>
                <a:spcPts val="0"/>
              </a:spcAft>
              <a:buNone/>
            </a:pPr>
            <a:r>
              <a:rPr lang="zh-CN" sz="1200"/>
              <a:t>by reminding us about the limitations like technical difficulties, system complexities, built - in biases and the human labour involved</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zh-CN" sz="1200"/>
              <a:t>the strength of the AI is exaggerated, we are too excited. the frameworks do not lead people to think of the good points of the AI</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zh-CN" sz="1200"/>
              <a:t>the two frmaeworks are tools for us to assess an AI thoroughly and remind us about the media coverage may be misleading. but if we only use these frameworks, we may miss out on the potential outcomes an AI can bring us and the ethical concerns of deploying an AI</a:t>
            </a:r>
            <a:endParaRPr sz="1200"/>
          </a:p>
        </p:txBody>
      </p:sp>
      <p:sp>
        <p:nvSpPr>
          <p:cNvPr id="189" name="Google Shape;189;g1f068e67dc0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6" name="Google Shape;206;p10: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zh-CN"/>
              <a:t>14</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
        <p:cNvGrpSpPr/>
        <p:nvPr/>
      </p:nvGrpSpPr>
      <p:grpSpPr>
        <a:xfrm>
          <a:off x="0" y="0"/>
          <a:ext cx="0" cy="0"/>
          <a:chOff x="0" y="0"/>
          <a:chExt cx="0" cy="0"/>
        </a:xfrm>
      </p:grpSpPr>
      <p:sp>
        <p:nvSpPr>
          <p:cNvPr id="30" name="Google Shape;30;g1f1485116f0_0_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90"/>
              </a:spcBef>
              <a:spcAft>
                <a:spcPts val="0"/>
              </a:spcAft>
              <a:buNone/>
            </a:pPr>
            <a:endParaRPr/>
          </a:p>
        </p:txBody>
      </p:sp>
      <p:sp>
        <p:nvSpPr>
          <p:cNvPr id="31" name="Google Shape;31;g1f1485116f0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
        <p:cNvGrpSpPr/>
        <p:nvPr/>
      </p:nvGrpSpPr>
      <p:grpSpPr>
        <a:xfrm>
          <a:off x="0" y="0"/>
          <a:ext cx="0" cy="0"/>
          <a:chOff x="0" y="0"/>
          <a:chExt cx="0" cy="0"/>
        </a:xfrm>
      </p:grpSpPr>
      <p:sp>
        <p:nvSpPr>
          <p:cNvPr id="36" name="Google Shape;3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 name="Google Shape;37;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zh-CN" b="0" i="0">
                <a:solidFill>
                  <a:srgbClr val="333333"/>
                </a:solidFill>
                <a:latin typeface="Merriweather"/>
                <a:ea typeface="Merriweather"/>
                <a:cs typeface="Merriweather"/>
                <a:sym typeface="Merriweather"/>
              </a:rPr>
              <a:t>A person activates an autonomous weapon, but they do not know specifically who or what it will strike, nor precisely where and/or when that strike will occur.</a:t>
            </a:r>
            <a:endParaRPr/>
          </a:p>
          <a:p>
            <a:pPr marL="0" lvl="0" indent="0" algn="l" rtl="0">
              <a:spcBef>
                <a:spcPts val="390"/>
              </a:spcBef>
              <a:spcAft>
                <a:spcPts val="0"/>
              </a:spcAft>
              <a:buNone/>
            </a:pPr>
            <a:r>
              <a:rPr lang="zh-CN"/>
              <a:t>https://www.icrc.org/en/document/what-you-need-know-about-autonomous-weapons</a:t>
            </a:r>
            <a:r>
              <a:rPr lang="zh-CN" b="0" i="0">
                <a:solidFill>
                  <a:srgbClr val="333333"/>
                </a:solidFill>
                <a:latin typeface="Merriweather"/>
                <a:ea typeface="Merriweather"/>
                <a:cs typeface="Merriweather"/>
                <a:sym typeface="Merriweather"/>
              </a:rPr>
              <a:t> </a:t>
            </a:r>
            <a:endParaRPr/>
          </a:p>
        </p:txBody>
      </p:sp>
      <p:sp>
        <p:nvSpPr>
          <p:cNvPr id="38" name="Google Shape;38;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zh-CN"/>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
        <p:cNvGrpSpPr/>
        <p:nvPr/>
      </p:nvGrpSpPr>
      <p:grpSpPr>
        <a:xfrm>
          <a:off x="0" y="0"/>
          <a:ext cx="0" cy="0"/>
          <a:chOff x="0" y="0"/>
          <a:chExt cx="0" cy="0"/>
        </a:xfrm>
      </p:grpSpPr>
      <p:sp>
        <p:nvSpPr>
          <p:cNvPr id="52" name="Google Shape;5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 name="Google Shape;53;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zh-CN" u="sng">
                <a:solidFill>
                  <a:schemeClr val="hlink"/>
                </a:solidFill>
                <a:hlinkClick r:id="rId3"/>
              </a:rPr>
              <a:t>Ethical-Autonomy-Working-Paper_021015_v02.pdf (s3.us-east-1.amazonaws.com)</a:t>
            </a:r>
            <a:endParaRPr/>
          </a:p>
          <a:p>
            <a:pPr marL="0" lvl="0" indent="0" algn="l" rtl="0">
              <a:spcBef>
                <a:spcPts val="390"/>
              </a:spcBef>
              <a:spcAft>
                <a:spcPts val="0"/>
              </a:spcAft>
              <a:buNone/>
            </a:pPr>
            <a:r>
              <a:rPr lang="zh-CN"/>
              <a:t>Human: U.S. ship-based Aegis and the land-based Patriot systems</a:t>
            </a:r>
            <a:endParaRPr/>
          </a:p>
          <a:p>
            <a:pPr marL="0" lvl="0" indent="0" algn="l" rtl="0">
              <a:spcBef>
                <a:spcPts val="390"/>
              </a:spcBef>
              <a:spcAft>
                <a:spcPts val="0"/>
              </a:spcAft>
              <a:buNone/>
            </a:pPr>
            <a:r>
              <a:rPr lang="zh-CN"/>
              <a:t>Semi: Guided munitions</a:t>
            </a:r>
            <a:endParaRPr/>
          </a:p>
          <a:p>
            <a:pPr marL="0" lvl="0" indent="0" algn="l" rtl="0">
              <a:spcBef>
                <a:spcPts val="390"/>
              </a:spcBef>
              <a:spcAft>
                <a:spcPts val="0"/>
              </a:spcAft>
              <a:buNone/>
            </a:pPr>
            <a:r>
              <a:rPr lang="zh-CN"/>
              <a:t>Auto: LOCAAS(U.S. low-cost autonomous attack system)</a:t>
            </a:r>
            <a:endParaRPr/>
          </a:p>
        </p:txBody>
      </p:sp>
      <p:sp>
        <p:nvSpPr>
          <p:cNvPr id="54" name="Google Shape;54;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zh-CN"/>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1f1485116f0_0_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90"/>
              </a:spcBef>
              <a:spcAft>
                <a:spcPts val="0"/>
              </a:spcAft>
              <a:buNone/>
            </a:pPr>
            <a:endParaRPr/>
          </a:p>
        </p:txBody>
      </p:sp>
      <p:sp>
        <p:nvSpPr>
          <p:cNvPr id="75" name="Google Shape;75;g1f1485116f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90"/>
              </a:spcBef>
              <a:spcAft>
                <a:spcPts val="0"/>
              </a:spcAft>
              <a:buNone/>
            </a:pPr>
            <a:r>
              <a:rPr lang="zh-CN" sz="1100" u="sng">
                <a:solidFill>
                  <a:schemeClr val="hlink"/>
                </a:solidFill>
                <a:latin typeface="Arial"/>
                <a:ea typeface="Arial"/>
                <a:cs typeface="Arial"/>
                <a:sym typeface="Arial"/>
                <a:hlinkClick r:id="rId3"/>
              </a:rPr>
              <a:t>Pros and Cons of Autonomous Weapons Systems (army.mil)</a:t>
            </a:r>
            <a:endParaRPr/>
          </a:p>
        </p:txBody>
      </p:sp>
      <p:sp>
        <p:nvSpPr>
          <p:cNvPr id="81" name="Google Shape;81;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90"/>
              </a:spcBef>
              <a:spcAft>
                <a:spcPts val="0"/>
              </a:spcAft>
              <a:buNone/>
            </a:pPr>
            <a:r>
              <a:rPr lang="zh-CN">
                <a:solidFill>
                  <a:srgbClr val="3D3D3D"/>
                </a:solidFill>
                <a:highlight>
                  <a:srgbClr val="FFFFFF"/>
                </a:highlight>
                <a:latin typeface="Arial"/>
                <a:ea typeface="Arial"/>
                <a:cs typeface="Arial"/>
                <a:sym typeface="Arial"/>
              </a:rPr>
              <a:t>it costs the Pentagon about $850,000 per year for each soldier in Afghanistan. Contrarily, a small rover equipped with weapons costs roughly $230,000</a:t>
            </a:r>
            <a:endParaRPr/>
          </a:p>
          <a:p>
            <a:pPr marL="0" lvl="0" indent="0" algn="l" rtl="0">
              <a:spcBef>
                <a:spcPts val="390"/>
              </a:spcBef>
              <a:spcAft>
                <a:spcPts val="0"/>
              </a:spcAft>
              <a:buNone/>
            </a:pPr>
            <a:endParaRPr/>
          </a:p>
          <a:p>
            <a:pPr marL="0" lvl="0" indent="0" algn="l" rtl="0">
              <a:spcBef>
                <a:spcPts val="390"/>
              </a:spcBef>
              <a:spcAft>
                <a:spcPts val="0"/>
              </a:spcAft>
              <a:buNone/>
            </a:pPr>
            <a:r>
              <a:rPr lang="zh-CN" sz="1200">
                <a:solidFill>
                  <a:srgbClr val="374151"/>
                </a:solidFill>
                <a:highlight>
                  <a:srgbClr val="F7F7F8"/>
                </a:highlight>
                <a:latin typeface="Roboto"/>
                <a:ea typeface="Roboto"/>
                <a:cs typeface="Roboto"/>
                <a:sym typeface="Roboto"/>
              </a:rPr>
              <a:t>Genuine AI has the potential to perform a wide range of tasks and to exhibit human-like intelligence in multiple domains; narrow AI, is designed to perform specific, well-defined tasks, and does not possess the general intelligence in other areas</a:t>
            </a:r>
            <a:endParaRPr sz="1200">
              <a:solidFill>
                <a:srgbClr val="374151"/>
              </a:solidFill>
              <a:highlight>
                <a:srgbClr val="F7F7F8"/>
              </a:highlight>
              <a:latin typeface="Roboto"/>
              <a:ea typeface="Roboto"/>
              <a:cs typeface="Roboto"/>
              <a:sym typeface="Roboto"/>
            </a:endParaRPr>
          </a:p>
          <a:p>
            <a:pPr marL="0" lvl="0" indent="0" algn="l" rtl="0">
              <a:spcBef>
                <a:spcPts val="390"/>
              </a:spcBef>
              <a:spcAft>
                <a:spcPts val="0"/>
              </a:spcAft>
              <a:buNone/>
            </a:pPr>
            <a:r>
              <a:rPr lang="zh-CN"/>
              <a:t>furthermore, genuine AI is thought to be assisting human in daily lives</a:t>
            </a:r>
            <a:endParaRPr/>
          </a:p>
          <a:p>
            <a:pPr marL="0" lvl="0" indent="0" algn="l" rtl="0">
              <a:spcBef>
                <a:spcPts val="390"/>
              </a:spcBef>
              <a:spcAft>
                <a:spcPts val="0"/>
              </a:spcAft>
              <a:buNone/>
            </a:pPr>
            <a:endParaRPr/>
          </a:p>
          <a:p>
            <a:pPr marL="0" lvl="0" indent="0" algn="l" rtl="0">
              <a:spcBef>
                <a:spcPts val="390"/>
              </a:spcBef>
              <a:spcAft>
                <a:spcPts val="0"/>
              </a:spcAft>
              <a:buNone/>
            </a:pPr>
            <a:r>
              <a:rPr lang="zh-CN"/>
              <a:t>2003 Iraq, automous missile deployed by the US targetted a British jet and killing 2 pilots and then two weeks later killed a U.S. Naval F18 pilot</a:t>
            </a:r>
            <a:endParaRPr/>
          </a:p>
        </p:txBody>
      </p:sp>
      <p:sp>
        <p:nvSpPr>
          <p:cNvPr id="107" name="Google Shape;107;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90"/>
              </a:spcBef>
              <a:spcAft>
                <a:spcPts val="0"/>
              </a:spcAft>
              <a:buNone/>
            </a:pPr>
            <a:endParaRPr/>
          </a:p>
        </p:txBody>
      </p:sp>
      <p:sp>
        <p:nvSpPr>
          <p:cNvPr id="133" name="Google Shape;133;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9" name="Google Shape;139;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ltLang="zh-CN"/>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自定义版式">
  <p:cSld name="自定义版式">
    <p:spTree>
      <p:nvGrpSpPr>
        <p:cNvPr id="1" name="Shape 1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垂直排列标题与&#10;文本">
  <p:cSld name="垂直排列标题与&#10;文本">
    <p:spTree>
      <p:nvGrpSpPr>
        <p:cNvPr id="1" name="Shape 1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空白" type="blank">
  <p:cSld name="BLANK">
    <p:spTree>
      <p:nvGrpSpPr>
        <p:cNvPr id="1" name="Shape 17"/>
        <p:cNvGrpSpPr/>
        <p:nvPr/>
      </p:nvGrpSpPr>
      <p:grpSpPr>
        <a:xfrm>
          <a:off x="0" y="0"/>
          <a:ext cx="0" cy="0"/>
          <a:chOff x="0" y="0"/>
          <a:chExt cx="0" cy="0"/>
        </a:xfrm>
      </p:grpSpPr>
      <p:sp>
        <p:nvSpPr>
          <p:cNvPr id="18" name="Google Shape;18;p27"/>
          <p:cNvSpPr txBox="1">
            <a:spLocks noGrp="1"/>
          </p:cNvSpPr>
          <p:nvPr>
            <p:ph type="dt" idx="10"/>
          </p:nvPr>
        </p:nvSpPr>
        <p:spPr>
          <a:xfrm>
            <a:off x="884238" y="6704013"/>
            <a:ext cx="2892425" cy="38417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7"/>
          <p:cNvSpPr txBox="1">
            <a:spLocks noGrp="1"/>
          </p:cNvSpPr>
          <p:nvPr>
            <p:ph type="ftr" idx="11"/>
          </p:nvPr>
        </p:nvSpPr>
        <p:spPr>
          <a:xfrm>
            <a:off x="4259263" y="6704013"/>
            <a:ext cx="4340225" cy="38417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7"/>
          <p:cNvSpPr txBox="1">
            <a:spLocks noGrp="1"/>
          </p:cNvSpPr>
          <p:nvPr>
            <p:ph type="sldNum" idx="12"/>
          </p:nvPr>
        </p:nvSpPr>
        <p:spPr>
          <a:xfrm>
            <a:off x="9082088" y="6704013"/>
            <a:ext cx="2892425" cy="38417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4"/>
          <p:cNvSpPr txBox="1">
            <a:spLocks noGrp="1"/>
          </p:cNvSpPr>
          <p:nvPr>
            <p:ph type="title"/>
          </p:nvPr>
        </p:nvSpPr>
        <p:spPr>
          <a:xfrm>
            <a:off x="884238" y="385763"/>
            <a:ext cx="11090275" cy="13970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4"/>
          <p:cNvSpPr txBox="1">
            <a:spLocks noGrp="1"/>
          </p:cNvSpPr>
          <p:nvPr>
            <p:ph type="body" idx="1"/>
          </p:nvPr>
        </p:nvSpPr>
        <p:spPr>
          <a:xfrm>
            <a:off x="884238" y="1925638"/>
            <a:ext cx="11090275" cy="4589462"/>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4"/>
          <p:cNvSpPr txBox="1">
            <a:spLocks noGrp="1"/>
          </p:cNvSpPr>
          <p:nvPr>
            <p:ph type="dt" idx="10"/>
          </p:nvPr>
        </p:nvSpPr>
        <p:spPr>
          <a:xfrm>
            <a:off x="884238" y="6704013"/>
            <a:ext cx="2892425" cy="38417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4"/>
          <p:cNvSpPr txBox="1">
            <a:spLocks noGrp="1"/>
          </p:cNvSpPr>
          <p:nvPr>
            <p:ph type="ftr" idx="11"/>
          </p:nvPr>
        </p:nvSpPr>
        <p:spPr>
          <a:xfrm>
            <a:off x="4259263" y="6704013"/>
            <a:ext cx="4340225" cy="38417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4"/>
          <p:cNvSpPr txBox="1">
            <a:spLocks noGrp="1"/>
          </p:cNvSpPr>
          <p:nvPr>
            <p:ph type="sldNum" idx="12"/>
          </p:nvPr>
        </p:nvSpPr>
        <p:spPr>
          <a:xfrm>
            <a:off x="9082088" y="6704013"/>
            <a:ext cx="2892425" cy="38417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zh-C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hyperlink" Target="https://www.sify.com/ai-analytics/slaughterbots-the-weaponization-of-ai/" TargetMode="External"/><Relationship Id="rId4" Type="http://schemas.openxmlformats.org/officeDocument/2006/relationships/hyperlink" Target="https://www.icrc.org/en/document/icrc-position-autonomous-weapon-systems"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www.defenseone.com/technology/2017/11/russia-robot-tank-outperforms-humans/142376/"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6.jpg"/><Relationship Id="rId4" Type="http://schemas.openxmlformats.org/officeDocument/2006/relationships/image" Target="../media/image5.jp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hyperlink" Target="https://docs.google.com/document/d/1hZfuxAp4yhsjmYXBNHtHZxeYabVK1kwalTl711cyW0A/edit#heading=h.lpgvtmkb0c6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
        <p:cNvGrpSpPr/>
        <p:nvPr/>
      </p:nvGrpSpPr>
      <p:grpSpPr>
        <a:xfrm>
          <a:off x="0" y="0"/>
          <a:ext cx="0" cy="0"/>
          <a:chOff x="0" y="0"/>
          <a:chExt cx="0" cy="0"/>
        </a:xfrm>
      </p:grpSpPr>
      <p:sp>
        <p:nvSpPr>
          <p:cNvPr id="26" name="Google Shape;26;p1"/>
          <p:cNvSpPr/>
          <p:nvPr/>
        </p:nvSpPr>
        <p:spPr>
          <a:xfrm>
            <a:off x="76200" y="0"/>
            <a:ext cx="12858900" cy="72327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27" name="Google Shape;27;p1"/>
          <p:cNvSpPr txBox="1"/>
          <p:nvPr/>
        </p:nvSpPr>
        <p:spPr>
          <a:xfrm>
            <a:off x="1871617" y="2896245"/>
            <a:ext cx="9435788" cy="2100575"/>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Clr>
                <a:schemeClr val="lt1"/>
              </a:buClr>
              <a:buSzPts val="6600"/>
              <a:buFont typeface="Arial"/>
              <a:buNone/>
            </a:pPr>
            <a:r>
              <a:rPr lang="zh-CN" sz="6600" b="0" i="0" u="none" strike="noStrike" cap="none">
                <a:solidFill>
                  <a:schemeClr val="lt1"/>
                </a:solidFill>
                <a:latin typeface="Arial"/>
                <a:ea typeface="Arial"/>
                <a:cs typeface="Arial"/>
                <a:sym typeface="Arial"/>
              </a:rPr>
              <a:t>Autonomous Weapons</a:t>
            </a:r>
            <a:endParaRPr/>
          </a:p>
          <a:p>
            <a:pPr marL="0" marR="0" lvl="0" indent="0" algn="ctr" rtl="0">
              <a:spcBef>
                <a:spcPts val="0"/>
              </a:spcBef>
              <a:spcAft>
                <a:spcPts val="0"/>
              </a:spcAft>
              <a:buClr>
                <a:schemeClr val="lt1"/>
              </a:buClr>
              <a:buSzPts val="6600"/>
              <a:buFont typeface="Arial"/>
              <a:buNone/>
            </a:pPr>
            <a:r>
              <a:rPr lang="zh-CN" sz="6600" b="0" i="0" u="none" strike="noStrike" cap="none">
                <a:solidFill>
                  <a:schemeClr val="lt1"/>
                </a:solidFill>
                <a:latin typeface="Arial"/>
                <a:ea typeface="Arial"/>
                <a:cs typeface="Arial"/>
                <a:sym typeface="Arial"/>
              </a:rPr>
              <a:t>System</a:t>
            </a:r>
            <a:endParaRPr sz="6600" b="0" i="0" u="none" strike="noStrike" cap="none">
              <a:solidFill>
                <a:schemeClr val="lt1"/>
              </a:solidFill>
              <a:latin typeface="Arial"/>
              <a:ea typeface="Arial"/>
              <a:cs typeface="Arial"/>
              <a:sym typeface="Arial"/>
            </a:endParaRPr>
          </a:p>
        </p:txBody>
      </p:sp>
      <p:sp>
        <p:nvSpPr>
          <p:cNvPr id="28" name="Google Shape;28;p1"/>
          <p:cNvSpPr/>
          <p:nvPr/>
        </p:nvSpPr>
        <p:spPr>
          <a:xfrm>
            <a:off x="4600578" y="5579792"/>
            <a:ext cx="3977866" cy="346249"/>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zh-CN" sz="1800" b="0" i="0" u="none" strike="noStrike" cap="none">
                <a:solidFill>
                  <a:schemeClr val="lt1"/>
                </a:solidFill>
                <a:latin typeface="Microsoft Yahei"/>
                <a:ea typeface="Microsoft Yahei"/>
                <a:cs typeface="Microsoft Yahei"/>
                <a:sym typeface="Microsoft Yahei"/>
              </a:rPr>
              <a:t>BY Nancy/Maaz/Samson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7"/>
                                        </p:tgtEl>
                                        <p:attrNameLst>
                                          <p:attrName>style.visibility</p:attrName>
                                        </p:attrNameLst>
                                      </p:cBhvr>
                                      <p:to>
                                        <p:strVal val="visible"/>
                                      </p:to>
                                    </p:set>
                                    <p:anim calcmode="lin" valueType="num">
                                      <p:cBhvr additive="base">
                                        <p:cTn id="12" dur="800"/>
                                        <p:tgtEl>
                                          <p:spTgt spid="27"/>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8"/>
                                        </p:tgtEl>
                                        <p:attrNameLst>
                                          <p:attrName>style.visibility</p:attrName>
                                        </p:attrNameLst>
                                      </p:cBhvr>
                                      <p:to>
                                        <p:strVal val="visible"/>
                                      </p:to>
                                    </p:set>
                                    <p:animEffect transition="in" filter="fade">
                                      <p:cBhvr>
                                        <p:cTn id="1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50"/>
        <p:cNvGrpSpPr/>
        <p:nvPr/>
      </p:nvGrpSpPr>
      <p:grpSpPr>
        <a:xfrm>
          <a:off x="0" y="0"/>
          <a:ext cx="0" cy="0"/>
          <a:chOff x="0" y="0"/>
          <a:chExt cx="0" cy="0"/>
        </a:xfrm>
      </p:grpSpPr>
      <p:pic>
        <p:nvPicPr>
          <p:cNvPr id="151" name="Google Shape;151;g1dc6a2ae798_0_7"/>
          <p:cNvPicPr preferRelativeResize="0"/>
          <p:nvPr/>
        </p:nvPicPr>
        <p:blipFill>
          <a:blip r:embed="rId3">
            <a:alphaModFix/>
          </a:blip>
          <a:stretch>
            <a:fillRect/>
          </a:stretch>
        </p:blipFill>
        <p:spPr>
          <a:xfrm>
            <a:off x="4213275" y="852600"/>
            <a:ext cx="8382726" cy="4066450"/>
          </a:xfrm>
          <a:prstGeom prst="rect">
            <a:avLst/>
          </a:prstGeom>
          <a:noFill/>
          <a:ln>
            <a:noFill/>
          </a:ln>
        </p:spPr>
      </p:pic>
      <p:sp>
        <p:nvSpPr>
          <p:cNvPr id="152" name="Google Shape;152;g1dc6a2ae798_0_7"/>
          <p:cNvSpPr txBox="1"/>
          <p:nvPr/>
        </p:nvSpPr>
        <p:spPr>
          <a:xfrm>
            <a:off x="285750" y="193389"/>
            <a:ext cx="3067200" cy="378000"/>
          </a:xfrm>
          <a:prstGeom prst="rect">
            <a:avLst/>
          </a:prstGeom>
          <a:noFill/>
          <a:ln>
            <a:noFill/>
          </a:ln>
        </p:spPr>
        <p:txBody>
          <a:bodyPr spcFirstLastPara="1" wrap="square" lIns="96425" tIns="48200" rIns="96425" bIns="48200" anchor="t" anchorCtr="0">
            <a:noAutofit/>
          </a:bodyPr>
          <a:lstStyle/>
          <a:p>
            <a:pPr marL="0" marR="0" lvl="0" indent="0" algn="l" rtl="0">
              <a:spcBef>
                <a:spcPts val="0"/>
              </a:spcBef>
              <a:spcAft>
                <a:spcPts val="0"/>
              </a:spcAft>
              <a:buClr>
                <a:srgbClr val="253A1E"/>
              </a:buClr>
              <a:buSzPts val="2900"/>
              <a:buFont typeface="Arial"/>
              <a:buNone/>
            </a:pPr>
            <a:r>
              <a:rPr lang="zh-CN" sz="2400" cap="none">
                <a:solidFill>
                  <a:schemeClr val="dk1"/>
                </a:solidFill>
                <a:latin typeface="Calibri"/>
                <a:ea typeface="Calibri"/>
                <a:cs typeface="Calibri"/>
                <a:sym typeface="Calibri"/>
              </a:rPr>
              <a:t>Kapoor &amp; Narayan</a:t>
            </a:r>
            <a:endParaRPr sz="2400" cap="none">
              <a:solidFill>
                <a:schemeClr val="dk1"/>
              </a:solidFill>
              <a:latin typeface="Calibri"/>
              <a:ea typeface="Calibri"/>
              <a:cs typeface="Calibri"/>
              <a:sym typeface="Calibri"/>
            </a:endParaRPr>
          </a:p>
        </p:txBody>
      </p:sp>
      <p:sp>
        <p:nvSpPr>
          <p:cNvPr id="153" name="Google Shape;153;g1dc6a2ae798_0_7"/>
          <p:cNvSpPr txBox="1"/>
          <p:nvPr/>
        </p:nvSpPr>
        <p:spPr>
          <a:xfrm>
            <a:off x="285750" y="1228850"/>
            <a:ext cx="3675600" cy="5279700"/>
          </a:xfrm>
          <a:prstGeom prst="rect">
            <a:avLst/>
          </a:prstGeom>
          <a:noFill/>
          <a:ln w="9525" cap="flat" cmpd="sng">
            <a:solidFill>
              <a:srgbClr val="1155CC"/>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zh-CN" sz="2300" b="1">
                <a:solidFill>
                  <a:srgbClr val="0B5394"/>
                </a:solidFill>
                <a:latin typeface="Calibri"/>
                <a:ea typeface="Calibri"/>
                <a:cs typeface="Calibri"/>
                <a:sym typeface="Calibri"/>
              </a:rPr>
              <a:t>Slaughterbots</a:t>
            </a:r>
            <a:endParaRPr sz="2300" b="1">
              <a:solidFill>
                <a:srgbClr val="0B5394"/>
              </a:solidFill>
              <a:latin typeface="Calibri"/>
              <a:ea typeface="Calibri"/>
              <a:cs typeface="Calibri"/>
              <a:sym typeface="Calibri"/>
            </a:endParaRPr>
          </a:p>
          <a:p>
            <a:pPr marL="0" lvl="0" indent="0" algn="l" rtl="0">
              <a:spcBef>
                <a:spcPts val="0"/>
              </a:spcBef>
              <a:spcAft>
                <a:spcPts val="0"/>
              </a:spcAft>
              <a:buNone/>
            </a:pPr>
            <a:endParaRPr sz="2300">
              <a:latin typeface="Calibri"/>
              <a:ea typeface="Calibri"/>
              <a:cs typeface="Calibri"/>
              <a:sym typeface="Calibri"/>
            </a:endParaRPr>
          </a:p>
          <a:p>
            <a:pPr marL="0" lvl="0" indent="0" algn="l" rtl="0">
              <a:spcBef>
                <a:spcPts val="0"/>
              </a:spcBef>
              <a:spcAft>
                <a:spcPts val="0"/>
              </a:spcAft>
              <a:buNone/>
            </a:pPr>
            <a:r>
              <a:rPr lang="zh-CN" sz="2300" b="1">
                <a:latin typeface="Calibri"/>
                <a:ea typeface="Calibri"/>
                <a:cs typeface="Calibri"/>
                <a:sym typeface="Calibri"/>
              </a:rPr>
              <a:t>Number 2</a:t>
            </a:r>
            <a:r>
              <a:rPr lang="zh-CN" sz="2300">
                <a:latin typeface="Calibri"/>
                <a:ea typeface="Calibri"/>
                <a:cs typeface="Calibri"/>
                <a:sym typeface="Calibri"/>
              </a:rPr>
              <a:t>: Suggestive Imagery</a:t>
            </a:r>
            <a:endParaRPr sz="2300">
              <a:latin typeface="Calibri"/>
              <a:ea typeface="Calibri"/>
              <a:cs typeface="Calibri"/>
              <a:sym typeface="Calibri"/>
            </a:endParaRPr>
          </a:p>
          <a:p>
            <a:pPr marL="0" lvl="0" indent="0" algn="l" rtl="0">
              <a:spcBef>
                <a:spcPts val="0"/>
              </a:spcBef>
              <a:spcAft>
                <a:spcPts val="0"/>
              </a:spcAft>
              <a:buNone/>
            </a:pPr>
            <a:endParaRPr sz="2300">
              <a:latin typeface="Calibri"/>
              <a:ea typeface="Calibri"/>
              <a:cs typeface="Calibri"/>
              <a:sym typeface="Calibri"/>
            </a:endParaRPr>
          </a:p>
          <a:p>
            <a:pPr marL="0" lvl="0" indent="0" algn="l" rtl="0">
              <a:spcBef>
                <a:spcPts val="0"/>
              </a:spcBef>
              <a:spcAft>
                <a:spcPts val="0"/>
              </a:spcAft>
              <a:buNone/>
            </a:pPr>
            <a:r>
              <a:rPr lang="zh-CN" sz="2300" b="1">
                <a:latin typeface="Calibri"/>
                <a:ea typeface="Calibri"/>
                <a:cs typeface="Calibri"/>
                <a:sym typeface="Calibri"/>
              </a:rPr>
              <a:t>Number 13</a:t>
            </a:r>
            <a:r>
              <a:rPr lang="zh-CN" sz="2300">
                <a:latin typeface="Calibri"/>
                <a:ea typeface="Calibri"/>
                <a:cs typeface="Calibri"/>
                <a:sym typeface="Calibri"/>
              </a:rPr>
              <a:t>: No Discussion of Potential Limitations</a:t>
            </a:r>
            <a:endParaRPr sz="2300">
              <a:latin typeface="Calibri"/>
              <a:ea typeface="Calibri"/>
              <a:cs typeface="Calibri"/>
              <a:sym typeface="Calibri"/>
            </a:endParaRPr>
          </a:p>
          <a:p>
            <a:pPr marL="0" lvl="0" indent="0" algn="l" rtl="0">
              <a:spcBef>
                <a:spcPts val="0"/>
              </a:spcBef>
              <a:spcAft>
                <a:spcPts val="0"/>
              </a:spcAft>
              <a:buNone/>
            </a:pPr>
            <a:endParaRPr sz="2300">
              <a:latin typeface="Calibri"/>
              <a:ea typeface="Calibri"/>
              <a:cs typeface="Calibri"/>
              <a:sym typeface="Calibri"/>
            </a:endParaRPr>
          </a:p>
          <a:p>
            <a:pPr marL="0" lvl="0" indent="0" algn="l" rtl="0">
              <a:spcBef>
                <a:spcPts val="0"/>
              </a:spcBef>
              <a:spcAft>
                <a:spcPts val="0"/>
              </a:spcAft>
              <a:buNone/>
            </a:pPr>
            <a:r>
              <a:rPr lang="zh-CN" sz="2100" i="1">
                <a:solidFill>
                  <a:srgbClr val="333333"/>
                </a:solidFill>
                <a:highlight>
                  <a:srgbClr val="FFFFFF"/>
                </a:highlight>
                <a:latin typeface="Calibri"/>
                <a:ea typeface="Calibri"/>
                <a:cs typeface="Calibri"/>
                <a:sym typeface="Calibri"/>
              </a:rPr>
              <a:t>“One of the main arguments on the </a:t>
            </a:r>
            <a:r>
              <a:rPr lang="zh-CN" sz="2100" i="1">
                <a:solidFill>
                  <a:schemeClr val="hlink"/>
                </a:solidFill>
                <a:highlight>
                  <a:srgbClr val="FFFFFF"/>
                </a:highlight>
                <a:uFill>
                  <a:noFill/>
                </a:uFill>
                <a:latin typeface="Calibri"/>
                <a:ea typeface="Calibri"/>
                <a:cs typeface="Calibri"/>
                <a:sym typeface="Calibri"/>
                <a:hlinkClick r:id="rId4"/>
              </a:rPr>
              <a:t>ICRC’s website</a:t>
            </a:r>
            <a:r>
              <a:rPr lang="zh-CN" sz="2100" i="1">
                <a:solidFill>
                  <a:srgbClr val="333333"/>
                </a:solidFill>
                <a:highlight>
                  <a:srgbClr val="FFFFFF"/>
                </a:highlight>
                <a:latin typeface="Calibri"/>
                <a:ea typeface="Calibri"/>
                <a:cs typeface="Calibri"/>
                <a:sym typeface="Calibri"/>
              </a:rPr>
              <a:t> against the use of killer robots is that while </a:t>
            </a:r>
            <a:r>
              <a:rPr lang="zh-CN" sz="2100" b="1" i="1">
                <a:solidFill>
                  <a:srgbClr val="0B5394"/>
                </a:solidFill>
                <a:highlight>
                  <a:srgbClr val="FFFFFF"/>
                </a:highlight>
                <a:latin typeface="Calibri"/>
                <a:ea typeface="Calibri"/>
                <a:cs typeface="Calibri"/>
                <a:sym typeface="Calibri"/>
              </a:rPr>
              <a:t>AI may excel at facial recognition and targeting, it can never fully comprehend the value of human life</a:t>
            </a:r>
            <a:r>
              <a:rPr lang="zh-CN" sz="2100" i="1">
                <a:solidFill>
                  <a:srgbClr val="333333"/>
                </a:solidFill>
                <a:highlight>
                  <a:srgbClr val="FFFFFF"/>
                </a:highlight>
                <a:latin typeface="Calibri"/>
                <a:ea typeface="Calibri"/>
                <a:cs typeface="Calibri"/>
                <a:sym typeface="Calibri"/>
              </a:rPr>
              <a:t>.”</a:t>
            </a:r>
            <a:endParaRPr sz="2100" i="1">
              <a:latin typeface="Calibri"/>
              <a:ea typeface="Calibri"/>
              <a:cs typeface="Calibri"/>
              <a:sym typeface="Calibri"/>
            </a:endParaRPr>
          </a:p>
        </p:txBody>
      </p:sp>
      <p:sp>
        <p:nvSpPr>
          <p:cNvPr id="154" name="Google Shape;154;g1dc6a2ae798_0_7"/>
          <p:cNvSpPr txBox="1"/>
          <p:nvPr/>
        </p:nvSpPr>
        <p:spPr>
          <a:xfrm>
            <a:off x="72975" y="6878650"/>
            <a:ext cx="41403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1100" u="sng">
                <a:solidFill>
                  <a:schemeClr val="dk1"/>
                </a:solidFill>
                <a:latin typeface="Calibri"/>
                <a:ea typeface="Calibri"/>
                <a:cs typeface="Calibri"/>
                <a:sym typeface="Calibri"/>
                <a:hlinkClick r:id="rId5">
                  <a:extLst>
                    <a:ext uri="{A12FA001-AC4F-418D-AE19-62706E023703}">
                      <ahyp:hlinkClr xmlns:ahyp="http://schemas.microsoft.com/office/drawing/2018/hyperlinkcolor" val="tx"/>
                    </a:ext>
                  </a:extLst>
                </a:hlinkClick>
              </a:rPr>
              <a:t>Slaughterbots: The weaponization of AI - Sify</a:t>
            </a:r>
            <a:endParaRPr sz="1100">
              <a:solidFill>
                <a:schemeClr val="dk1"/>
              </a:solidFill>
              <a:latin typeface="Calibri"/>
              <a:ea typeface="Calibri"/>
              <a:cs typeface="Calibri"/>
              <a:sym typeface="Calibri"/>
            </a:endParaRPr>
          </a:p>
        </p:txBody>
      </p:sp>
      <p:pic>
        <p:nvPicPr>
          <p:cNvPr id="155" name="Google Shape;155;g1dc6a2ae798_0_7"/>
          <p:cNvPicPr preferRelativeResize="0"/>
          <p:nvPr/>
        </p:nvPicPr>
        <p:blipFill>
          <a:blip r:embed="rId6">
            <a:alphaModFix/>
          </a:blip>
          <a:stretch>
            <a:fillRect/>
          </a:stretch>
        </p:blipFill>
        <p:spPr>
          <a:xfrm>
            <a:off x="5233100" y="5195350"/>
            <a:ext cx="3067200" cy="1725291"/>
          </a:xfrm>
          <a:prstGeom prst="rect">
            <a:avLst/>
          </a:prstGeom>
          <a:noFill/>
          <a:ln>
            <a:noFill/>
          </a:ln>
        </p:spPr>
      </p:pic>
      <p:pic>
        <p:nvPicPr>
          <p:cNvPr id="156" name="Google Shape;156;g1dc6a2ae798_0_7"/>
          <p:cNvPicPr preferRelativeResize="0"/>
          <p:nvPr/>
        </p:nvPicPr>
        <p:blipFill>
          <a:blip r:embed="rId7">
            <a:alphaModFix/>
          </a:blip>
          <a:stretch>
            <a:fillRect/>
          </a:stretch>
        </p:blipFill>
        <p:spPr>
          <a:xfrm>
            <a:off x="9061213" y="4995251"/>
            <a:ext cx="3147461" cy="2138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61"/>
        <p:cNvGrpSpPr/>
        <p:nvPr/>
      </p:nvGrpSpPr>
      <p:grpSpPr>
        <a:xfrm>
          <a:off x="0" y="0"/>
          <a:ext cx="0" cy="0"/>
          <a:chOff x="0" y="0"/>
          <a:chExt cx="0" cy="0"/>
        </a:xfrm>
      </p:grpSpPr>
      <p:sp>
        <p:nvSpPr>
          <p:cNvPr id="162" name="Google Shape;162;g205b2e8469c_1_4"/>
          <p:cNvSpPr txBox="1"/>
          <p:nvPr/>
        </p:nvSpPr>
        <p:spPr>
          <a:xfrm>
            <a:off x="209550" y="193389"/>
            <a:ext cx="3067200" cy="378000"/>
          </a:xfrm>
          <a:prstGeom prst="rect">
            <a:avLst/>
          </a:prstGeom>
          <a:noFill/>
          <a:ln>
            <a:noFill/>
          </a:ln>
        </p:spPr>
        <p:txBody>
          <a:bodyPr spcFirstLastPara="1" wrap="square" lIns="96425" tIns="48200" rIns="96425" bIns="48200" anchor="t" anchorCtr="0">
            <a:noAutofit/>
          </a:bodyPr>
          <a:lstStyle/>
          <a:p>
            <a:pPr marL="0" marR="0" lvl="0" indent="0" algn="l" rtl="0">
              <a:spcBef>
                <a:spcPts val="0"/>
              </a:spcBef>
              <a:spcAft>
                <a:spcPts val="0"/>
              </a:spcAft>
              <a:buClr>
                <a:srgbClr val="253A1E"/>
              </a:buClr>
              <a:buSzPts val="2900"/>
              <a:buFont typeface="Arial"/>
              <a:buNone/>
            </a:pPr>
            <a:r>
              <a:rPr lang="zh-CN" sz="2400" cap="none">
                <a:solidFill>
                  <a:schemeClr val="dk1"/>
                </a:solidFill>
                <a:latin typeface="Calibri"/>
                <a:ea typeface="Calibri"/>
                <a:cs typeface="Calibri"/>
                <a:sym typeface="Calibri"/>
              </a:rPr>
              <a:t>Kapoor &amp; Narayan</a:t>
            </a:r>
            <a:endParaRPr sz="2400" cap="none">
              <a:solidFill>
                <a:schemeClr val="dk1"/>
              </a:solidFill>
              <a:latin typeface="Calibri"/>
              <a:ea typeface="Calibri"/>
              <a:cs typeface="Calibri"/>
              <a:sym typeface="Calibri"/>
            </a:endParaRPr>
          </a:p>
        </p:txBody>
      </p:sp>
      <p:pic>
        <p:nvPicPr>
          <p:cNvPr id="163" name="Google Shape;163;g205b2e8469c_1_4"/>
          <p:cNvPicPr preferRelativeResize="0"/>
          <p:nvPr/>
        </p:nvPicPr>
        <p:blipFill>
          <a:blip r:embed="rId3">
            <a:alphaModFix/>
          </a:blip>
          <a:stretch>
            <a:fillRect/>
          </a:stretch>
        </p:blipFill>
        <p:spPr>
          <a:xfrm>
            <a:off x="2711988" y="799989"/>
            <a:ext cx="6981825" cy="4610100"/>
          </a:xfrm>
          <a:prstGeom prst="rect">
            <a:avLst/>
          </a:prstGeom>
          <a:noFill/>
          <a:ln w="9525" cap="flat" cmpd="sng">
            <a:solidFill>
              <a:srgbClr val="1155CC"/>
            </a:solidFill>
            <a:prstDash val="solid"/>
            <a:round/>
            <a:headEnd type="none" w="sm" len="sm"/>
            <a:tailEnd type="none" w="sm" len="sm"/>
          </a:ln>
        </p:spPr>
      </p:pic>
      <p:sp>
        <p:nvSpPr>
          <p:cNvPr id="164" name="Google Shape;164;g205b2e8469c_1_4"/>
          <p:cNvSpPr txBox="1"/>
          <p:nvPr/>
        </p:nvSpPr>
        <p:spPr>
          <a:xfrm>
            <a:off x="0" y="6909550"/>
            <a:ext cx="49410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900" u="sng">
                <a:solidFill>
                  <a:schemeClr val="dk1"/>
                </a:solidFill>
                <a:latin typeface="Calibri"/>
                <a:ea typeface="Calibri"/>
                <a:cs typeface="Calibri"/>
                <a:sym typeface="Calibri"/>
                <a:hlinkClick r:id="rId4">
                  <a:extLst>
                    <a:ext uri="{A12FA001-AC4F-418D-AE19-62706E023703}">
                      <ahyp:hlinkClr xmlns:ahyp="http://schemas.microsoft.com/office/drawing/2018/hyperlinkcolor" val="tx"/>
                    </a:ext>
                  </a:extLst>
                </a:hlinkClick>
              </a:rPr>
              <a:t>Russia Says It Will Field a Robot Tank that Outperforms Humans - Defense One</a:t>
            </a:r>
            <a:endParaRPr sz="900">
              <a:solidFill>
                <a:schemeClr val="dk1"/>
              </a:solidFill>
              <a:latin typeface="Calibri"/>
              <a:ea typeface="Calibri"/>
              <a:cs typeface="Calibri"/>
              <a:sym typeface="Calibri"/>
            </a:endParaRPr>
          </a:p>
        </p:txBody>
      </p:sp>
      <p:sp>
        <p:nvSpPr>
          <p:cNvPr id="165" name="Google Shape;165;g205b2e8469c_1_4"/>
          <p:cNvSpPr txBox="1"/>
          <p:nvPr/>
        </p:nvSpPr>
        <p:spPr>
          <a:xfrm>
            <a:off x="9945500" y="3037538"/>
            <a:ext cx="2221200" cy="2124000"/>
          </a:xfrm>
          <a:prstGeom prst="rect">
            <a:avLst/>
          </a:prstGeom>
          <a:noFill/>
          <a:ln w="9525" cap="flat" cmpd="sng">
            <a:solidFill>
              <a:srgbClr val="0B5394"/>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zh-CN" sz="1800" i="1">
                <a:solidFill>
                  <a:schemeClr val="dk1"/>
                </a:solidFill>
                <a:highlight>
                  <a:srgbClr val="FFFFFF"/>
                </a:highlight>
                <a:latin typeface="Calibri"/>
                <a:ea typeface="Calibri"/>
                <a:cs typeface="Calibri"/>
                <a:sym typeface="Calibri"/>
              </a:rPr>
              <a:t>“</a:t>
            </a:r>
            <a:r>
              <a:rPr lang="zh-CN" sz="1300" i="1">
                <a:solidFill>
                  <a:schemeClr val="dk1"/>
                </a:solidFill>
                <a:highlight>
                  <a:srgbClr val="FFFFFF"/>
                </a:highlight>
                <a:latin typeface="Calibri"/>
                <a:ea typeface="Calibri"/>
                <a:cs typeface="Calibri"/>
                <a:sym typeface="Calibri"/>
              </a:rPr>
              <a:t>They have also been stating for a while that their</a:t>
            </a:r>
            <a:r>
              <a:rPr lang="zh-CN" sz="1800" i="1">
                <a:solidFill>
                  <a:schemeClr val="dk1"/>
                </a:solidFill>
                <a:highlight>
                  <a:srgbClr val="FFFFFF"/>
                </a:highlight>
                <a:latin typeface="Calibri"/>
                <a:ea typeface="Calibri"/>
                <a:cs typeface="Calibri"/>
                <a:sym typeface="Calibri"/>
              </a:rPr>
              <a:t> </a:t>
            </a:r>
            <a:r>
              <a:rPr lang="zh-CN" sz="1800" b="1" i="1">
                <a:solidFill>
                  <a:srgbClr val="0B5394"/>
                </a:solidFill>
                <a:highlight>
                  <a:srgbClr val="FFFFFF"/>
                </a:highlight>
                <a:latin typeface="Calibri"/>
                <a:ea typeface="Calibri"/>
                <a:cs typeface="Calibri"/>
                <a:sym typeface="Calibri"/>
              </a:rPr>
              <a:t>modernization</a:t>
            </a:r>
            <a:r>
              <a:rPr lang="zh-CN" sz="1800" i="1">
                <a:solidFill>
                  <a:schemeClr val="dk1"/>
                </a:solidFill>
                <a:highlight>
                  <a:srgbClr val="FFFFFF"/>
                </a:highlight>
                <a:latin typeface="Calibri"/>
                <a:ea typeface="Calibri"/>
                <a:cs typeface="Calibri"/>
                <a:sym typeface="Calibri"/>
              </a:rPr>
              <a:t> </a:t>
            </a:r>
            <a:r>
              <a:rPr lang="zh-CN" sz="1300" i="1">
                <a:solidFill>
                  <a:schemeClr val="dk1"/>
                </a:solidFill>
                <a:highlight>
                  <a:srgbClr val="FFFFFF"/>
                </a:highlight>
                <a:latin typeface="Calibri"/>
                <a:ea typeface="Calibri"/>
                <a:cs typeface="Calibri"/>
                <a:sym typeface="Calibri"/>
              </a:rPr>
              <a:t>and</a:t>
            </a:r>
            <a:r>
              <a:rPr lang="zh-CN" sz="1800" i="1">
                <a:solidFill>
                  <a:schemeClr val="dk1"/>
                </a:solidFill>
                <a:highlight>
                  <a:srgbClr val="FFFFFF"/>
                </a:highlight>
                <a:latin typeface="Calibri"/>
                <a:ea typeface="Calibri"/>
                <a:cs typeface="Calibri"/>
                <a:sym typeface="Calibri"/>
              </a:rPr>
              <a:t> </a:t>
            </a:r>
            <a:r>
              <a:rPr lang="zh-CN" sz="1800" b="1" i="1">
                <a:solidFill>
                  <a:srgbClr val="0B5394"/>
                </a:solidFill>
                <a:highlight>
                  <a:srgbClr val="FFFFFF"/>
                </a:highlight>
                <a:latin typeface="Calibri"/>
                <a:ea typeface="Calibri"/>
                <a:cs typeface="Calibri"/>
                <a:sym typeface="Calibri"/>
              </a:rPr>
              <a:t>state armaments program</a:t>
            </a:r>
            <a:r>
              <a:rPr lang="zh-CN" sz="1800" i="1">
                <a:solidFill>
                  <a:schemeClr val="dk1"/>
                </a:solidFill>
                <a:highlight>
                  <a:srgbClr val="FFFFFF"/>
                </a:highlight>
                <a:latin typeface="Calibri"/>
                <a:ea typeface="Calibri"/>
                <a:cs typeface="Calibri"/>
                <a:sym typeface="Calibri"/>
              </a:rPr>
              <a:t> </a:t>
            </a:r>
            <a:r>
              <a:rPr lang="zh-CN" sz="1300" i="1">
                <a:solidFill>
                  <a:schemeClr val="dk1"/>
                </a:solidFill>
                <a:highlight>
                  <a:srgbClr val="FFFFFF"/>
                </a:highlight>
                <a:latin typeface="Calibri"/>
                <a:ea typeface="Calibri"/>
                <a:cs typeface="Calibri"/>
                <a:sym typeface="Calibri"/>
              </a:rPr>
              <a:t>will include</a:t>
            </a:r>
            <a:r>
              <a:rPr lang="zh-CN" sz="1800" i="1">
                <a:solidFill>
                  <a:schemeClr val="dk1"/>
                </a:solidFill>
                <a:highlight>
                  <a:srgbClr val="FFFFFF"/>
                </a:highlight>
                <a:latin typeface="Calibri"/>
                <a:ea typeface="Calibri"/>
                <a:cs typeface="Calibri"/>
                <a:sym typeface="Calibri"/>
              </a:rPr>
              <a:t> </a:t>
            </a:r>
            <a:r>
              <a:rPr lang="zh-CN" sz="1800" b="1" i="1">
                <a:solidFill>
                  <a:srgbClr val="0B5394"/>
                </a:solidFill>
                <a:highlight>
                  <a:srgbClr val="FFFFFF"/>
                </a:highlight>
                <a:latin typeface="Calibri"/>
                <a:ea typeface="Calibri"/>
                <a:cs typeface="Calibri"/>
                <a:sym typeface="Calibri"/>
              </a:rPr>
              <a:t>high-tech</a:t>
            </a:r>
            <a:r>
              <a:rPr lang="zh-CN" sz="1800" i="1">
                <a:solidFill>
                  <a:schemeClr val="dk1"/>
                </a:solidFill>
                <a:highlight>
                  <a:srgbClr val="FFFFFF"/>
                </a:highlight>
                <a:latin typeface="Calibri"/>
                <a:ea typeface="Calibri"/>
                <a:cs typeface="Calibri"/>
                <a:sym typeface="Calibri"/>
              </a:rPr>
              <a:t> </a:t>
            </a:r>
            <a:r>
              <a:rPr lang="zh-CN" sz="1300" i="1">
                <a:solidFill>
                  <a:schemeClr val="dk1"/>
                </a:solidFill>
                <a:highlight>
                  <a:srgbClr val="FFFFFF"/>
                </a:highlight>
                <a:latin typeface="Calibri"/>
                <a:ea typeface="Calibri"/>
                <a:cs typeface="Calibri"/>
                <a:sym typeface="Calibri"/>
              </a:rPr>
              <a:t>and</a:t>
            </a:r>
            <a:r>
              <a:rPr lang="zh-CN" sz="1800" i="1">
                <a:solidFill>
                  <a:schemeClr val="dk1"/>
                </a:solidFill>
                <a:highlight>
                  <a:srgbClr val="FFFFFF"/>
                </a:highlight>
                <a:latin typeface="Calibri"/>
                <a:ea typeface="Calibri"/>
                <a:cs typeface="Calibri"/>
                <a:sym typeface="Calibri"/>
              </a:rPr>
              <a:t> </a:t>
            </a:r>
            <a:r>
              <a:rPr lang="zh-CN" sz="1800" b="1" i="1">
                <a:solidFill>
                  <a:srgbClr val="0B5394"/>
                </a:solidFill>
                <a:highlight>
                  <a:srgbClr val="FFFFFF"/>
                </a:highlight>
                <a:latin typeface="Calibri"/>
                <a:ea typeface="Calibri"/>
                <a:cs typeface="Calibri"/>
                <a:sym typeface="Calibri"/>
              </a:rPr>
              <a:t>unmanned systems</a:t>
            </a:r>
            <a:r>
              <a:rPr lang="zh-CN" sz="1800" i="1">
                <a:solidFill>
                  <a:schemeClr val="dk1"/>
                </a:solidFill>
                <a:highlight>
                  <a:srgbClr val="FFFFFF"/>
                </a:highlight>
                <a:latin typeface="Calibri"/>
                <a:ea typeface="Calibri"/>
                <a:cs typeface="Calibri"/>
                <a:sym typeface="Calibri"/>
              </a:rPr>
              <a:t>.”</a:t>
            </a:r>
            <a:endParaRPr sz="1800" i="1">
              <a:latin typeface="Calibri"/>
              <a:ea typeface="Calibri"/>
              <a:cs typeface="Calibri"/>
              <a:sym typeface="Calibri"/>
            </a:endParaRPr>
          </a:p>
        </p:txBody>
      </p:sp>
      <p:sp>
        <p:nvSpPr>
          <p:cNvPr id="166" name="Google Shape;166;g205b2e8469c_1_4"/>
          <p:cNvSpPr txBox="1"/>
          <p:nvPr/>
        </p:nvSpPr>
        <p:spPr>
          <a:xfrm>
            <a:off x="5899875" y="5609825"/>
            <a:ext cx="6064800" cy="1169700"/>
          </a:xfrm>
          <a:prstGeom prst="rect">
            <a:avLst/>
          </a:prstGeom>
          <a:noFill/>
          <a:ln w="9525" cap="flat" cmpd="sng">
            <a:solidFill>
              <a:srgbClr val="3D85C6"/>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zh-CN" sz="1600" i="1">
                <a:solidFill>
                  <a:schemeClr val="dk1"/>
                </a:solidFill>
                <a:highlight>
                  <a:srgbClr val="FFFFFF"/>
                </a:highlight>
                <a:latin typeface="Calibri"/>
                <a:ea typeface="Calibri"/>
                <a:cs typeface="Calibri"/>
                <a:sym typeface="Calibri"/>
              </a:rPr>
              <a:t>“We are in a period of time, historically, where you are getting a </a:t>
            </a:r>
            <a:r>
              <a:rPr lang="zh-CN" sz="1600" b="1" i="1">
                <a:solidFill>
                  <a:srgbClr val="0B5394"/>
                </a:solidFill>
                <a:highlight>
                  <a:srgbClr val="FFFFFF"/>
                </a:highlight>
                <a:latin typeface="Calibri"/>
                <a:ea typeface="Calibri"/>
                <a:cs typeface="Calibri"/>
                <a:sym typeface="Calibri"/>
              </a:rPr>
              <a:t>convergence of a wide variety of technologies</a:t>
            </a:r>
            <a:r>
              <a:rPr lang="zh-CN" sz="1600" i="1">
                <a:solidFill>
                  <a:schemeClr val="dk1"/>
                </a:solidFill>
                <a:highlight>
                  <a:srgbClr val="FFFFFF"/>
                </a:highlight>
                <a:latin typeface="Calibri"/>
                <a:ea typeface="Calibri"/>
                <a:cs typeface="Calibri"/>
                <a:sym typeface="Calibri"/>
              </a:rPr>
              <a:t>. We are at the </a:t>
            </a:r>
            <a:r>
              <a:rPr lang="zh-CN" sz="1600" b="1" i="1">
                <a:solidFill>
                  <a:srgbClr val="0B5394"/>
                </a:solidFill>
                <a:highlight>
                  <a:srgbClr val="FFFFFF"/>
                </a:highlight>
                <a:latin typeface="Calibri"/>
                <a:ea typeface="Calibri"/>
                <a:cs typeface="Calibri"/>
                <a:sym typeface="Calibri"/>
              </a:rPr>
              <a:t>leading edge of that</a:t>
            </a:r>
            <a:r>
              <a:rPr lang="zh-CN" sz="1600" i="1">
                <a:solidFill>
                  <a:schemeClr val="dk1"/>
                </a:solidFill>
                <a:highlight>
                  <a:srgbClr val="FFFFFF"/>
                </a:highlight>
                <a:latin typeface="Calibri"/>
                <a:ea typeface="Calibri"/>
                <a:cs typeface="Calibri"/>
                <a:sym typeface="Calibri"/>
              </a:rPr>
              <a:t>,” said Milley. “In combination, I guarantee that they are changing and will </a:t>
            </a:r>
            <a:r>
              <a:rPr lang="zh-CN" sz="1600" b="1" i="1">
                <a:solidFill>
                  <a:srgbClr val="1155CC"/>
                </a:solidFill>
                <a:highlight>
                  <a:srgbClr val="FFFFFF"/>
                </a:highlight>
                <a:latin typeface="Calibri"/>
                <a:ea typeface="Calibri"/>
                <a:cs typeface="Calibri"/>
                <a:sym typeface="Calibri"/>
              </a:rPr>
              <a:t>change the fundamental character of war</a:t>
            </a:r>
            <a:r>
              <a:rPr lang="zh-CN" sz="1600" i="1">
                <a:solidFill>
                  <a:schemeClr val="dk1"/>
                </a:solidFill>
                <a:highlight>
                  <a:srgbClr val="FFFFFF"/>
                </a:highlight>
                <a:latin typeface="Calibri"/>
                <a:ea typeface="Calibri"/>
                <a:cs typeface="Calibri"/>
                <a:sym typeface="Calibri"/>
              </a:rPr>
              <a:t>.”</a:t>
            </a:r>
            <a:endParaRPr sz="1600" i="1">
              <a:latin typeface="Calibri"/>
              <a:ea typeface="Calibri"/>
              <a:cs typeface="Calibri"/>
              <a:sym typeface="Calibri"/>
            </a:endParaRPr>
          </a:p>
        </p:txBody>
      </p:sp>
      <p:sp>
        <p:nvSpPr>
          <p:cNvPr id="167" name="Google Shape;167;g205b2e8469c_1_4"/>
          <p:cNvSpPr txBox="1"/>
          <p:nvPr/>
        </p:nvSpPr>
        <p:spPr>
          <a:xfrm>
            <a:off x="9945600" y="1251500"/>
            <a:ext cx="2221200" cy="1293000"/>
          </a:xfrm>
          <a:prstGeom prst="rect">
            <a:avLst/>
          </a:prstGeom>
          <a:noFill/>
          <a:ln w="9525" cap="flat" cmpd="sng">
            <a:solidFill>
              <a:srgbClr val="1155CC"/>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zh-CN" sz="1800" i="1">
                <a:solidFill>
                  <a:schemeClr val="dk1"/>
                </a:solidFill>
                <a:highlight>
                  <a:srgbClr val="FFFFFF"/>
                </a:highlight>
                <a:latin typeface="Calibri"/>
                <a:ea typeface="Calibri"/>
                <a:cs typeface="Calibri"/>
                <a:sym typeface="Calibri"/>
              </a:rPr>
              <a:t>“Within a matter of years, you will see </a:t>
            </a:r>
            <a:r>
              <a:rPr lang="zh-CN" sz="1800" b="1" i="1">
                <a:solidFill>
                  <a:srgbClr val="0B5394"/>
                </a:solidFill>
                <a:highlight>
                  <a:srgbClr val="FFFFFF"/>
                </a:highlight>
                <a:latin typeface="Calibri"/>
                <a:ea typeface="Calibri"/>
                <a:cs typeface="Calibri"/>
                <a:sym typeface="Calibri"/>
              </a:rPr>
              <a:t>widespread use of robots</a:t>
            </a:r>
            <a:r>
              <a:rPr lang="zh-CN" sz="1800" i="1">
                <a:solidFill>
                  <a:schemeClr val="dk1"/>
                </a:solidFill>
                <a:highlight>
                  <a:srgbClr val="FFFFFF"/>
                </a:highlight>
                <a:latin typeface="Calibri"/>
                <a:ea typeface="Calibri"/>
                <a:cs typeface="Calibri"/>
                <a:sym typeface="Calibri"/>
              </a:rPr>
              <a:t>.”</a:t>
            </a:r>
            <a:endParaRPr sz="1800" i="1">
              <a:latin typeface="Calibri"/>
              <a:ea typeface="Calibri"/>
              <a:cs typeface="Calibri"/>
              <a:sym typeface="Calibri"/>
            </a:endParaRPr>
          </a:p>
        </p:txBody>
      </p:sp>
      <p:sp>
        <p:nvSpPr>
          <p:cNvPr id="168" name="Google Shape;168;g205b2e8469c_1_4"/>
          <p:cNvSpPr txBox="1"/>
          <p:nvPr/>
        </p:nvSpPr>
        <p:spPr>
          <a:xfrm>
            <a:off x="110125" y="1620050"/>
            <a:ext cx="2350200" cy="1569900"/>
          </a:xfrm>
          <a:prstGeom prst="rect">
            <a:avLst/>
          </a:prstGeom>
          <a:noFill/>
          <a:ln w="9525" cap="flat" cmpd="sng">
            <a:solidFill>
              <a:srgbClr val="3D85C6"/>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zh-CN" sz="1800" b="1">
                <a:solidFill>
                  <a:srgbClr val="0B5394"/>
                </a:solidFill>
                <a:latin typeface="Calibri"/>
                <a:ea typeface="Calibri"/>
                <a:cs typeface="Calibri"/>
                <a:sym typeface="Calibri"/>
              </a:rPr>
              <a:t>Number 7</a:t>
            </a:r>
            <a:r>
              <a:rPr lang="zh-CN" sz="1800">
                <a:solidFill>
                  <a:srgbClr val="0B5394"/>
                </a:solidFill>
                <a:latin typeface="Calibri"/>
                <a:ea typeface="Calibri"/>
                <a:cs typeface="Calibri"/>
                <a:sym typeface="Calibri"/>
              </a:rPr>
              <a:t>:</a:t>
            </a:r>
            <a:r>
              <a:rPr lang="zh-CN" sz="1800">
                <a:latin typeface="Calibri"/>
                <a:ea typeface="Calibri"/>
                <a:cs typeface="Calibri"/>
                <a:sym typeface="Calibri"/>
              </a:rPr>
              <a:t> Unjustified Claims about Future Progress</a:t>
            </a:r>
            <a:endParaRPr sz="1800">
              <a:latin typeface="Calibri"/>
              <a:ea typeface="Calibri"/>
              <a:cs typeface="Calibri"/>
              <a:sym typeface="Calibri"/>
            </a:endParaRPr>
          </a:p>
          <a:p>
            <a:pPr marL="0" lvl="0" indent="0" algn="l" rtl="0">
              <a:spcBef>
                <a:spcPts val="0"/>
              </a:spcBef>
              <a:spcAft>
                <a:spcPts val="0"/>
              </a:spcAft>
              <a:buNone/>
            </a:pPr>
            <a:r>
              <a:rPr lang="zh-CN" sz="1800" b="1">
                <a:solidFill>
                  <a:srgbClr val="0B5394"/>
                </a:solidFill>
                <a:latin typeface="Calibri"/>
                <a:ea typeface="Calibri"/>
                <a:cs typeface="Calibri"/>
                <a:sym typeface="Calibri"/>
              </a:rPr>
              <a:t>Number 8</a:t>
            </a:r>
            <a:r>
              <a:rPr lang="zh-CN" sz="1800">
                <a:solidFill>
                  <a:srgbClr val="0B5394"/>
                </a:solidFill>
                <a:latin typeface="Calibri"/>
                <a:ea typeface="Calibri"/>
                <a:cs typeface="Calibri"/>
                <a:sym typeface="Calibri"/>
              </a:rPr>
              <a:t>:</a:t>
            </a:r>
            <a:r>
              <a:rPr lang="zh-CN" sz="1800">
                <a:latin typeface="Calibri"/>
                <a:ea typeface="Calibri"/>
                <a:cs typeface="Calibri"/>
                <a:sym typeface="Calibri"/>
              </a:rPr>
              <a:t> False Claims about Progress</a:t>
            </a:r>
            <a:endParaRPr sz="1800">
              <a:latin typeface="Calibri"/>
              <a:ea typeface="Calibri"/>
              <a:cs typeface="Calibri"/>
              <a:sym typeface="Calibri"/>
            </a:endParaRPr>
          </a:p>
        </p:txBody>
      </p:sp>
      <p:sp>
        <p:nvSpPr>
          <p:cNvPr id="169" name="Google Shape;169;g205b2e8469c_1_4"/>
          <p:cNvSpPr txBox="1"/>
          <p:nvPr/>
        </p:nvSpPr>
        <p:spPr>
          <a:xfrm>
            <a:off x="110125" y="3740350"/>
            <a:ext cx="2350200" cy="1847100"/>
          </a:xfrm>
          <a:prstGeom prst="rect">
            <a:avLst/>
          </a:prstGeom>
          <a:noFill/>
          <a:ln w="9525" cap="flat" cmpd="sng">
            <a:solidFill>
              <a:srgbClr val="3D85C6"/>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zh-CN" sz="1800" b="1">
                <a:solidFill>
                  <a:srgbClr val="0B5394"/>
                </a:solidFill>
                <a:latin typeface="Calibri"/>
                <a:ea typeface="Calibri"/>
                <a:cs typeface="Calibri"/>
                <a:sym typeface="Calibri"/>
              </a:rPr>
              <a:t>Number 10</a:t>
            </a:r>
            <a:r>
              <a:rPr lang="zh-CN" sz="1800">
                <a:solidFill>
                  <a:srgbClr val="0B5394"/>
                </a:solidFill>
                <a:latin typeface="Calibri"/>
                <a:ea typeface="Calibri"/>
                <a:cs typeface="Calibri"/>
                <a:sym typeface="Calibri"/>
              </a:rPr>
              <a:t>:</a:t>
            </a:r>
            <a:r>
              <a:rPr lang="zh-CN" sz="1800">
                <a:latin typeface="Calibri"/>
                <a:ea typeface="Calibri"/>
                <a:cs typeface="Calibri"/>
                <a:sym typeface="Calibri"/>
              </a:rPr>
              <a:t> Deep-souding Terms for Banal Actions</a:t>
            </a:r>
            <a:endParaRPr sz="1800">
              <a:latin typeface="Calibri"/>
              <a:ea typeface="Calibri"/>
              <a:cs typeface="Calibri"/>
              <a:sym typeface="Calibri"/>
            </a:endParaRPr>
          </a:p>
          <a:p>
            <a:pPr marL="0" lvl="0" indent="0" algn="l" rtl="0">
              <a:spcBef>
                <a:spcPts val="0"/>
              </a:spcBef>
              <a:spcAft>
                <a:spcPts val="0"/>
              </a:spcAft>
              <a:buNone/>
            </a:pPr>
            <a:r>
              <a:rPr lang="zh-CN" sz="1800" b="1">
                <a:solidFill>
                  <a:srgbClr val="0B5394"/>
                </a:solidFill>
                <a:latin typeface="Calibri"/>
                <a:ea typeface="Calibri"/>
                <a:cs typeface="Calibri"/>
                <a:sym typeface="Calibri"/>
              </a:rPr>
              <a:t>Number 12</a:t>
            </a:r>
            <a:r>
              <a:rPr lang="zh-CN" sz="1800">
                <a:solidFill>
                  <a:srgbClr val="0B5394"/>
                </a:solidFill>
                <a:latin typeface="Calibri"/>
                <a:ea typeface="Calibri"/>
                <a:cs typeface="Calibri"/>
                <a:sym typeface="Calibri"/>
              </a:rPr>
              <a:t>:</a:t>
            </a:r>
            <a:r>
              <a:rPr lang="zh-CN" sz="1800">
                <a:latin typeface="Calibri"/>
                <a:ea typeface="Calibri"/>
                <a:cs typeface="Calibri"/>
                <a:sym typeface="Calibri"/>
              </a:rPr>
              <a:t> Repeating PR Terms and Statements</a:t>
            </a:r>
            <a:endParaRPr sz="1800">
              <a:latin typeface="Calibri"/>
              <a:ea typeface="Calibri"/>
              <a:cs typeface="Calibri"/>
              <a:sym typeface="Calibri"/>
            </a:endParaRPr>
          </a:p>
        </p:txBody>
      </p:sp>
      <p:sp>
        <p:nvSpPr>
          <p:cNvPr id="170" name="Google Shape;170;g205b2e8469c_1_4"/>
          <p:cNvSpPr txBox="1"/>
          <p:nvPr/>
        </p:nvSpPr>
        <p:spPr>
          <a:xfrm>
            <a:off x="110125" y="5955250"/>
            <a:ext cx="3871800" cy="738900"/>
          </a:xfrm>
          <a:prstGeom prst="rect">
            <a:avLst/>
          </a:prstGeom>
          <a:noFill/>
          <a:ln w="9525" cap="flat" cmpd="sng">
            <a:solidFill>
              <a:srgbClr val="3D85C6"/>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zh-CN" sz="1800" b="1">
                <a:solidFill>
                  <a:srgbClr val="0B5394"/>
                </a:solidFill>
                <a:latin typeface="Calibri"/>
                <a:ea typeface="Calibri"/>
                <a:cs typeface="Calibri"/>
                <a:sym typeface="Calibri"/>
              </a:rPr>
              <a:t>Number 5</a:t>
            </a:r>
            <a:r>
              <a:rPr lang="zh-CN" sz="1800">
                <a:solidFill>
                  <a:srgbClr val="0B5394"/>
                </a:solidFill>
                <a:latin typeface="Calibri"/>
                <a:ea typeface="Calibri"/>
                <a:cs typeface="Calibri"/>
                <a:sym typeface="Calibri"/>
              </a:rPr>
              <a:t>:</a:t>
            </a:r>
            <a:r>
              <a:rPr lang="zh-CN" sz="1800">
                <a:latin typeface="Calibri"/>
                <a:ea typeface="Calibri"/>
                <a:cs typeface="Calibri"/>
                <a:sym typeface="Calibri"/>
              </a:rPr>
              <a:t> Hyperbole (False impression of an AI system’s capability)</a:t>
            </a:r>
            <a:endParaRPr sz="1800">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cxnSp>
        <p:nvCxnSpPr>
          <p:cNvPr id="175" name="Google Shape;175;p8"/>
          <p:cNvCxnSpPr/>
          <p:nvPr/>
        </p:nvCxnSpPr>
        <p:spPr>
          <a:xfrm>
            <a:off x="9137261" y="2245876"/>
            <a:ext cx="2617146" cy="1"/>
          </a:xfrm>
          <a:prstGeom prst="straightConnector1">
            <a:avLst/>
          </a:prstGeom>
          <a:noFill/>
          <a:ln w="9525" cap="flat" cmpd="sng">
            <a:solidFill>
              <a:srgbClr val="FFFFFF"/>
            </a:solidFill>
            <a:prstDash val="solid"/>
            <a:miter lim="800000"/>
            <a:headEnd type="none" w="sm" len="sm"/>
            <a:tailEnd type="none" w="sm" len="sm"/>
          </a:ln>
        </p:spPr>
      </p:cxnSp>
      <p:sp>
        <p:nvSpPr>
          <p:cNvPr id="176" name="Google Shape;176;p8"/>
          <p:cNvSpPr txBox="1"/>
          <p:nvPr/>
        </p:nvSpPr>
        <p:spPr>
          <a:xfrm>
            <a:off x="9043704" y="1888133"/>
            <a:ext cx="2180339" cy="357744"/>
          </a:xfrm>
          <a:prstGeom prst="rect">
            <a:avLst/>
          </a:prstGeom>
          <a:noFill/>
          <a:ln>
            <a:noFill/>
          </a:ln>
        </p:spPr>
        <p:txBody>
          <a:bodyPr spcFirstLastPara="1" wrap="square" lIns="96425" tIns="48200" rIns="96425" bIns="48200" anchor="t" anchorCtr="0">
            <a:noAutofit/>
          </a:bodyPr>
          <a:lstStyle/>
          <a:p>
            <a:pPr marL="0" marR="0" lvl="0" indent="0" algn="just" rtl="0">
              <a:spcBef>
                <a:spcPts val="0"/>
              </a:spcBef>
              <a:spcAft>
                <a:spcPts val="0"/>
              </a:spcAft>
              <a:buClr>
                <a:srgbClr val="253A1E"/>
              </a:buClr>
              <a:buSzPts val="2030"/>
              <a:buFont typeface="Arial"/>
              <a:buNone/>
            </a:pPr>
            <a:r>
              <a:rPr lang="zh-CN" sz="1400" cap="none">
                <a:solidFill>
                  <a:schemeClr val="lt1"/>
                </a:solidFill>
                <a:latin typeface="Arial"/>
                <a:ea typeface="Arial"/>
                <a:cs typeface="Arial"/>
                <a:sym typeface="Arial"/>
              </a:rPr>
              <a:t>请替换文字内容</a:t>
            </a:r>
            <a:endParaRPr sz="1400" b="1" cap="none">
              <a:solidFill>
                <a:schemeClr val="lt1"/>
              </a:solidFill>
              <a:latin typeface="Arial"/>
              <a:ea typeface="Arial"/>
              <a:cs typeface="Arial"/>
              <a:sym typeface="Arial"/>
            </a:endParaRPr>
          </a:p>
        </p:txBody>
      </p:sp>
      <p:sp>
        <p:nvSpPr>
          <p:cNvPr id="177" name="Google Shape;177;p8"/>
          <p:cNvSpPr txBox="1"/>
          <p:nvPr/>
        </p:nvSpPr>
        <p:spPr>
          <a:xfrm>
            <a:off x="9043704" y="2245876"/>
            <a:ext cx="2804260" cy="962013"/>
          </a:xfrm>
          <a:prstGeom prst="rect">
            <a:avLst/>
          </a:prstGeom>
          <a:noFill/>
          <a:ln>
            <a:noFill/>
          </a:ln>
        </p:spPr>
        <p:txBody>
          <a:bodyPr spcFirstLastPara="1" wrap="square" lIns="96425" tIns="48200" rIns="96425" bIns="48200" anchor="t" anchorCtr="0">
            <a:noAutofit/>
          </a:bodyPr>
          <a:lstStyle/>
          <a:p>
            <a:pPr marL="0" marR="0" lvl="0" indent="0" algn="just" rtl="0">
              <a:lnSpc>
                <a:spcPct val="150000"/>
              </a:lnSpc>
              <a:spcBef>
                <a:spcPts val="0"/>
              </a:spcBef>
              <a:spcAft>
                <a:spcPts val="0"/>
              </a:spcAft>
              <a:buClr>
                <a:srgbClr val="253A1E"/>
              </a:buClr>
              <a:buSzPts val="1160"/>
              <a:buFont typeface="Arial"/>
              <a:buNone/>
            </a:pPr>
            <a:r>
              <a:rPr lang="zh-CN" sz="800" cap="none">
                <a:solidFill>
                  <a:schemeClr val="lt1"/>
                </a:solidFill>
                <a:latin typeface="Arial"/>
                <a:ea typeface="Arial"/>
                <a:cs typeface="Arial"/>
                <a:sym typeface="Arial"/>
              </a:rPr>
              <a:t>请替换文字内容，点击添加相关标题文字，修改文字内容，也可以直接复制你的内容到此。请替换文字内容，点击添加相关标题文字，修改文字内容，也可以直接复制你的内容到此。</a:t>
            </a:r>
            <a:endParaRPr sz="800" b="1" cap="none">
              <a:solidFill>
                <a:schemeClr val="lt1"/>
              </a:solidFill>
              <a:latin typeface="Arial"/>
              <a:ea typeface="Arial"/>
              <a:cs typeface="Arial"/>
              <a:sym typeface="Arial"/>
            </a:endParaRPr>
          </a:p>
        </p:txBody>
      </p:sp>
      <p:cxnSp>
        <p:nvCxnSpPr>
          <p:cNvPr id="178" name="Google Shape;178;p8"/>
          <p:cNvCxnSpPr/>
          <p:nvPr/>
        </p:nvCxnSpPr>
        <p:spPr>
          <a:xfrm>
            <a:off x="9137261" y="3694430"/>
            <a:ext cx="2617146" cy="1"/>
          </a:xfrm>
          <a:prstGeom prst="straightConnector1">
            <a:avLst/>
          </a:prstGeom>
          <a:noFill/>
          <a:ln w="9525" cap="flat" cmpd="sng">
            <a:solidFill>
              <a:srgbClr val="FFFFFF"/>
            </a:solidFill>
            <a:prstDash val="solid"/>
            <a:miter lim="800000"/>
            <a:headEnd type="none" w="sm" len="sm"/>
            <a:tailEnd type="none" w="sm" len="sm"/>
          </a:ln>
        </p:spPr>
      </p:cxnSp>
      <p:sp>
        <p:nvSpPr>
          <p:cNvPr id="179" name="Google Shape;179;p8"/>
          <p:cNvSpPr txBox="1"/>
          <p:nvPr/>
        </p:nvSpPr>
        <p:spPr>
          <a:xfrm>
            <a:off x="9043704" y="3336687"/>
            <a:ext cx="2180339" cy="357744"/>
          </a:xfrm>
          <a:prstGeom prst="rect">
            <a:avLst/>
          </a:prstGeom>
          <a:noFill/>
          <a:ln>
            <a:noFill/>
          </a:ln>
        </p:spPr>
        <p:txBody>
          <a:bodyPr spcFirstLastPara="1" wrap="square" lIns="96425" tIns="48200" rIns="96425" bIns="48200" anchor="t" anchorCtr="0">
            <a:noAutofit/>
          </a:bodyPr>
          <a:lstStyle/>
          <a:p>
            <a:pPr marL="0" marR="0" lvl="0" indent="0" algn="just" rtl="0">
              <a:spcBef>
                <a:spcPts val="0"/>
              </a:spcBef>
              <a:spcAft>
                <a:spcPts val="0"/>
              </a:spcAft>
              <a:buClr>
                <a:srgbClr val="253A1E"/>
              </a:buClr>
              <a:buSzPts val="2030"/>
              <a:buFont typeface="Arial"/>
              <a:buNone/>
            </a:pPr>
            <a:r>
              <a:rPr lang="zh-CN" sz="1400" cap="none">
                <a:solidFill>
                  <a:schemeClr val="lt1"/>
                </a:solidFill>
                <a:latin typeface="Arial"/>
                <a:ea typeface="Arial"/>
                <a:cs typeface="Arial"/>
                <a:sym typeface="Arial"/>
              </a:rPr>
              <a:t>请替换文字内容</a:t>
            </a:r>
            <a:endParaRPr sz="1400" b="1" cap="none">
              <a:solidFill>
                <a:schemeClr val="lt1"/>
              </a:solidFill>
              <a:latin typeface="Arial"/>
              <a:ea typeface="Arial"/>
              <a:cs typeface="Arial"/>
              <a:sym typeface="Arial"/>
            </a:endParaRPr>
          </a:p>
        </p:txBody>
      </p:sp>
      <p:sp>
        <p:nvSpPr>
          <p:cNvPr id="180" name="Google Shape;180;p8"/>
          <p:cNvSpPr txBox="1"/>
          <p:nvPr/>
        </p:nvSpPr>
        <p:spPr>
          <a:xfrm>
            <a:off x="9043704" y="3694430"/>
            <a:ext cx="2804260" cy="962013"/>
          </a:xfrm>
          <a:prstGeom prst="rect">
            <a:avLst/>
          </a:prstGeom>
          <a:noFill/>
          <a:ln>
            <a:noFill/>
          </a:ln>
        </p:spPr>
        <p:txBody>
          <a:bodyPr spcFirstLastPara="1" wrap="square" lIns="96425" tIns="48200" rIns="96425" bIns="48200" anchor="t" anchorCtr="0">
            <a:noAutofit/>
          </a:bodyPr>
          <a:lstStyle/>
          <a:p>
            <a:pPr marL="0" marR="0" lvl="0" indent="0" algn="just" rtl="0">
              <a:lnSpc>
                <a:spcPct val="150000"/>
              </a:lnSpc>
              <a:spcBef>
                <a:spcPts val="0"/>
              </a:spcBef>
              <a:spcAft>
                <a:spcPts val="0"/>
              </a:spcAft>
              <a:buClr>
                <a:srgbClr val="253A1E"/>
              </a:buClr>
              <a:buSzPts val="1160"/>
              <a:buFont typeface="Arial"/>
              <a:buNone/>
            </a:pPr>
            <a:r>
              <a:rPr lang="zh-CN" sz="800" cap="none">
                <a:solidFill>
                  <a:schemeClr val="lt1"/>
                </a:solidFill>
                <a:latin typeface="Arial"/>
                <a:ea typeface="Arial"/>
                <a:cs typeface="Arial"/>
                <a:sym typeface="Arial"/>
              </a:rPr>
              <a:t>请替换文字内容，点击添加相关标题文字，修改文字内容，也可以直接复制你的内容到此。请替换文字内容，点击添加相关标题文字，修改文字内容，也可以直接复制你的内容到此。</a:t>
            </a:r>
            <a:endParaRPr sz="800" b="1" cap="none">
              <a:solidFill>
                <a:schemeClr val="lt1"/>
              </a:solidFill>
              <a:latin typeface="Arial"/>
              <a:ea typeface="Arial"/>
              <a:cs typeface="Arial"/>
              <a:sym typeface="Arial"/>
            </a:endParaRPr>
          </a:p>
        </p:txBody>
      </p:sp>
      <p:cxnSp>
        <p:nvCxnSpPr>
          <p:cNvPr id="181" name="Google Shape;181;p8"/>
          <p:cNvCxnSpPr/>
          <p:nvPr/>
        </p:nvCxnSpPr>
        <p:spPr>
          <a:xfrm>
            <a:off x="9137261" y="5124878"/>
            <a:ext cx="2617146" cy="1"/>
          </a:xfrm>
          <a:prstGeom prst="straightConnector1">
            <a:avLst/>
          </a:prstGeom>
          <a:noFill/>
          <a:ln w="9525" cap="flat" cmpd="sng">
            <a:solidFill>
              <a:srgbClr val="FFFFFF"/>
            </a:solidFill>
            <a:prstDash val="solid"/>
            <a:miter lim="800000"/>
            <a:headEnd type="none" w="sm" len="sm"/>
            <a:tailEnd type="none" w="sm" len="sm"/>
          </a:ln>
        </p:spPr>
      </p:cxnSp>
      <p:sp>
        <p:nvSpPr>
          <p:cNvPr id="182" name="Google Shape;182;p8"/>
          <p:cNvSpPr txBox="1"/>
          <p:nvPr/>
        </p:nvSpPr>
        <p:spPr>
          <a:xfrm>
            <a:off x="9043704" y="4767135"/>
            <a:ext cx="2180339" cy="357744"/>
          </a:xfrm>
          <a:prstGeom prst="rect">
            <a:avLst/>
          </a:prstGeom>
          <a:noFill/>
          <a:ln>
            <a:noFill/>
          </a:ln>
        </p:spPr>
        <p:txBody>
          <a:bodyPr spcFirstLastPara="1" wrap="square" lIns="96425" tIns="48200" rIns="96425" bIns="48200" anchor="t" anchorCtr="0">
            <a:noAutofit/>
          </a:bodyPr>
          <a:lstStyle/>
          <a:p>
            <a:pPr marL="0" marR="0" lvl="0" indent="0" algn="just" rtl="0">
              <a:spcBef>
                <a:spcPts val="0"/>
              </a:spcBef>
              <a:spcAft>
                <a:spcPts val="0"/>
              </a:spcAft>
              <a:buClr>
                <a:srgbClr val="253A1E"/>
              </a:buClr>
              <a:buSzPts val="2030"/>
              <a:buFont typeface="Arial"/>
              <a:buNone/>
            </a:pPr>
            <a:r>
              <a:rPr lang="zh-CN" sz="1400" cap="none">
                <a:solidFill>
                  <a:schemeClr val="lt1"/>
                </a:solidFill>
                <a:latin typeface="Arial"/>
                <a:ea typeface="Arial"/>
                <a:cs typeface="Arial"/>
                <a:sym typeface="Arial"/>
              </a:rPr>
              <a:t>请替换文字内容</a:t>
            </a:r>
            <a:endParaRPr sz="1400" b="1" cap="none">
              <a:solidFill>
                <a:schemeClr val="lt1"/>
              </a:solidFill>
              <a:latin typeface="Arial"/>
              <a:ea typeface="Arial"/>
              <a:cs typeface="Arial"/>
              <a:sym typeface="Arial"/>
            </a:endParaRPr>
          </a:p>
        </p:txBody>
      </p:sp>
      <p:sp>
        <p:nvSpPr>
          <p:cNvPr id="183" name="Google Shape;183;p8"/>
          <p:cNvSpPr txBox="1"/>
          <p:nvPr/>
        </p:nvSpPr>
        <p:spPr>
          <a:xfrm>
            <a:off x="9043704" y="5124878"/>
            <a:ext cx="2804260" cy="962013"/>
          </a:xfrm>
          <a:prstGeom prst="rect">
            <a:avLst/>
          </a:prstGeom>
          <a:noFill/>
          <a:ln>
            <a:noFill/>
          </a:ln>
        </p:spPr>
        <p:txBody>
          <a:bodyPr spcFirstLastPara="1" wrap="square" lIns="96425" tIns="48200" rIns="96425" bIns="48200" anchor="t" anchorCtr="0">
            <a:noAutofit/>
          </a:bodyPr>
          <a:lstStyle/>
          <a:p>
            <a:pPr marL="0" marR="0" lvl="0" indent="0" algn="just" rtl="0">
              <a:lnSpc>
                <a:spcPct val="150000"/>
              </a:lnSpc>
              <a:spcBef>
                <a:spcPts val="0"/>
              </a:spcBef>
              <a:spcAft>
                <a:spcPts val="0"/>
              </a:spcAft>
              <a:buClr>
                <a:srgbClr val="253A1E"/>
              </a:buClr>
              <a:buSzPts val="1160"/>
              <a:buFont typeface="Arial"/>
              <a:buNone/>
            </a:pPr>
            <a:r>
              <a:rPr lang="zh-CN" sz="800" cap="none">
                <a:solidFill>
                  <a:schemeClr val="lt1"/>
                </a:solidFill>
                <a:latin typeface="Arial"/>
                <a:ea typeface="Arial"/>
                <a:cs typeface="Arial"/>
                <a:sym typeface="Arial"/>
              </a:rPr>
              <a:t>请替换文字内容，点击添加相关标题文字，修改文字内容，也可以直接复制你的内容到此。请替换文字内容，点击添加相关标题文字，修改文字内容，也可以直接复制你的内容到此。</a:t>
            </a:r>
            <a:endParaRPr sz="800" b="1" cap="none">
              <a:solidFill>
                <a:schemeClr val="lt1"/>
              </a:solidFill>
              <a:latin typeface="Arial"/>
              <a:ea typeface="Arial"/>
              <a:cs typeface="Arial"/>
              <a:sym typeface="Arial"/>
            </a:endParaRPr>
          </a:p>
        </p:txBody>
      </p:sp>
      <p:sp>
        <p:nvSpPr>
          <p:cNvPr id="184" name="Google Shape;184;p8"/>
          <p:cNvSpPr txBox="1"/>
          <p:nvPr/>
        </p:nvSpPr>
        <p:spPr>
          <a:xfrm>
            <a:off x="361950" y="269589"/>
            <a:ext cx="3067050" cy="378111"/>
          </a:xfrm>
          <a:prstGeom prst="rect">
            <a:avLst/>
          </a:prstGeom>
          <a:noFill/>
          <a:ln>
            <a:noFill/>
          </a:ln>
        </p:spPr>
        <p:txBody>
          <a:bodyPr spcFirstLastPara="1" wrap="square" lIns="96425" tIns="48200" rIns="96425" bIns="48200" anchor="t" anchorCtr="0">
            <a:noAutofit/>
          </a:bodyPr>
          <a:lstStyle/>
          <a:p>
            <a:pPr marL="0" marR="0" lvl="0" indent="0" algn="l" rtl="0">
              <a:spcBef>
                <a:spcPts val="0"/>
              </a:spcBef>
              <a:spcAft>
                <a:spcPts val="0"/>
              </a:spcAft>
              <a:buClr>
                <a:srgbClr val="253A1E"/>
              </a:buClr>
              <a:buSzPts val="2900"/>
              <a:buFont typeface="Arial"/>
              <a:buNone/>
            </a:pPr>
            <a:r>
              <a:rPr lang="zh-CN" sz="2000" cap="none">
                <a:solidFill>
                  <a:schemeClr val="dk1"/>
                </a:solidFill>
                <a:latin typeface="Microsoft Yahei"/>
                <a:ea typeface="Microsoft Yahei"/>
                <a:cs typeface="Microsoft Yahei"/>
                <a:sym typeface="Microsoft Yahei"/>
              </a:rPr>
              <a:t>Justified Opinion</a:t>
            </a:r>
            <a:endParaRPr sz="2000" cap="none">
              <a:solidFill>
                <a:schemeClr val="dk1"/>
              </a:solidFill>
              <a:latin typeface="Microsoft Yahei"/>
              <a:ea typeface="Microsoft Yahei"/>
              <a:cs typeface="Microsoft Yahei"/>
              <a:sym typeface="Microsoft Yahei"/>
            </a:endParaRPr>
          </a:p>
        </p:txBody>
      </p:sp>
      <p:sp>
        <p:nvSpPr>
          <p:cNvPr id="185" name="Google Shape;185;p8"/>
          <p:cNvSpPr txBox="1"/>
          <p:nvPr/>
        </p:nvSpPr>
        <p:spPr>
          <a:xfrm>
            <a:off x="537175" y="1067830"/>
            <a:ext cx="10992300" cy="3934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2400">
                <a:latin typeface="Calibri"/>
                <a:ea typeface="Calibri"/>
                <a:cs typeface="Calibri"/>
                <a:sym typeface="Calibri"/>
              </a:rPr>
              <a:t>How it has been used:</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used in military operation</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dominantly controlled by the governments</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has nothing to do with ordinary people</a:t>
            </a:r>
            <a:endParaRPr sz="2400">
              <a:latin typeface="Calibri"/>
              <a:ea typeface="Calibri"/>
              <a:cs typeface="Calibri"/>
              <a:sym typeface="Calibri"/>
            </a:endParaRPr>
          </a:p>
          <a:p>
            <a:pPr marL="0" lvl="0" indent="0" algn="l" rtl="0">
              <a:spcBef>
                <a:spcPts val="0"/>
              </a:spcBef>
              <a:spcAft>
                <a:spcPts val="0"/>
              </a:spcAft>
              <a:buNone/>
            </a:pPr>
            <a:endParaRPr sz="2400">
              <a:latin typeface="Calibri"/>
              <a:ea typeface="Calibri"/>
              <a:cs typeface="Calibri"/>
              <a:sym typeface="Calibri"/>
            </a:endParaRPr>
          </a:p>
          <a:p>
            <a:pPr marL="0" lvl="0" indent="0" algn="l" rtl="0">
              <a:spcBef>
                <a:spcPts val="0"/>
              </a:spcBef>
              <a:spcAft>
                <a:spcPts val="0"/>
              </a:spcAft>
              <a:buNone/>
            </a:pPr>
            <a:r>
              <a:rPr lang="zh-CN" sz="2400">
                <a:latin typeface="Calibri"/>
                <a:ea typeface="Calibri"/>
                <a:cs typeface="Calibri"/>
                <a:sym typeface="Calibri"/>
              </a:rPr>
              <a:t>How it has been perceived:</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better than human</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mysterious</a:t>
            </a:r>
            <a:endParaRPr sz="2400">
              <a:latin typeface="Calibri"/>
              <a:ea typeface="Calibri"/>
              <a:cs typeface="Calibri"/>
              <a:sym typeface="Calibri"/>
            </a:endParaRPr>
          </a:p>
          <a:p>
            <a:pPr marL="457200" marR="0" lvl="0" indent="-381000" algn="l" rtl="0">
              <a:lnSpc>
                <a:spcPct val="115000"/>
              </a:lnSpc>
              <a:spcBef>
                <a:spcPts val="0"/>
              </a:spcBef>
              <a:spcAft>
                <a:spcPts val="0"/>
              </a:spcAft>
              <a:buSzPts val="2400"/>
              <a:buFont typeface="Calibri"/>
              <a:buChar char="●"/>
            </a:pPr>
            <a:r>
              <a:rPr lang="zh-CN" sz="2400">
                <a:latin typeface="Calibri"/>
                <a:ea typeface="Calibri"/>
                <a:cs typeface="Calibri"/>
                <a:sym typeface="Calibri"/>
              </a:rPr>
              <a:t>complex</a:t>
            </a:r>
            <a:endParaRPr sz="2400">
              <a:solidFill>
                <a:schemeClr val="dk1"/>
              </a:solidFill>
              <a:highlight>
                <a:schemeClr val="lt1"/>
              </a:highlight>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flawless</a:t>
            </a:r>
            <a:endParaRPr sz="2400">
              <a:latin typeface="Calibri"/>
              <a:ea typeface="Calibri"/>
              <a:cs typeface="Calibri"/>
              <a:sym typeface="Calibri"/>
            </a:endParaRPr>
          </a:p>
        </p:txBody>
      </p:sp>
      <p:pic>
        <p:nvPicPr>
          <p:cNvPr id="186" name="Google Shape;186;p8" descr="A picture containing outdoor, sky, plane, flying&#10;&#10;Description automatically generated"/>
          <p:cNvPicPr preferRelativeResize="0"/>
          <p:nvPr/>
        </p:nvPicPr>
        <p:blipFill rotWithShape="1">
          <a:blip r:embed="rId3">
            <a:alphaModFix amt="5000"/>
          </a:blip>
          <a:srcRect t="66655" r="41093" b="19128"/>
          <a:stretch/>
        </p:blipFill>
        <p:spPr>
          <a:xfrm>
            <a:off x="0" y="0"/>
            <a:ext cx="12858752" cy="723264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6"/>
                                        </p:tgtEl>
                                        <p:attrNameLst>
                                          <p:attrName>style.visibility</p:attrName>
                                        </p:attrNameLst>
                                      </p:cBhvr>
                                      <p:to>
                                        <p:strVal val="visible"/>
                                      </p:to>
                                    </p:set>
                                    <p:animEffect transition="in" filter="fade">
                                      <p:cBhvr>
                                        <p:cTn id="7" dur="750"/>
                                        <p:tgtEl>
                                          <p:spTgt spid="176"/>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177"/>
                                        </p:tgtEl>
                                        <p:attrNameLst>
                                          <p:attrName>style.visibility</p:attrName>
                                        </p:attrNameLst>
                                      </p:cBhvr>
                                      <p:to>
                                        <p:strVal val="visible"/>
                                      </p:to>
                                    </p:set>
                                    <p:animEffect transition="in" filter="fade">
                                      <p:cBhvr>
                                        <p:cTn id="11" dur="750"/>
                                        <p:tgtEl>
                                          <p:spTgt spid="17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79"/>
                                        </p:tgtEl>
                                        <p:attrNameLst>
                                          <p:attrName>style.visibility</p:attrName>
                                        </p:attrNameLst>
                                      </p:cBhvr>
                                      <p:to>
                                        <p:strVal val="visible"/>
                                      </p:to>
                                    </p:set>
                                    <p:animEffect transition="in" filter="fade">
                                      <p:cBhvr>
                                        <p:cTn id="16" dur="750"/>
                                        <p:tgtEl>
                                          <p:spTgt spid="179"/>
                                        </p:tgtEl>
                                      </p:cBhvr>
                                    </p:animEffect>
                                  </p:childTnLst>
                                </p:cTn>
                              </p:par>
                            </p:childTnLst>
                          </p:cTn>
                        </p:par>
                        <p:par>
                          <p:cTn id="17" fill="hold">
                            <p:stCondLst>
                              <p:cond delay="750"/>
                            </p:stCondLst>
                            <p:childTnLst>
                              <p:par>
                                <p:cTn id="18" presetID="10" presetClass="entr" presetSubtype="0" fill="hold" nodeType="afterEffect">
                                  <p:stCondLst>
                                    <p:cond delay="0"/>
                                  </p:stCondLst>
                                  <p:childTnLst>
                                    <p:set>
                                      <p:cBhvr>
                                        <p:cTn id="19" dur="1" fill="hold">
                                          <p:stCondLst>
                                            <p:cond delay="0"/>
                                          </p:stCondLst>
                                        </p:cTn>
                                        <p:tgtEl>
                                          <p:spTgt spid="180"/>
                                        </p:tgtEl>
                                        <p:attrNameLst>
                                          <p:attrName>style.visibility</p:attrName>
                                        </p:attrNameLst>
                                      </p:cBhvr>
                                      <p:to>
                                        <p:strVal val="visible"/>
                                      </p:to>
                                    </p:set>
                                    <p:animEffect transition="in" filter="fade">
                                      <p:cBhvr>
                                        <p:cTn id="20" dur="750"/>
                                        <p:tgtEl>
                                          <p:spTgt spid="18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82"/>
                                        </p:tgtEl>
                                        <p:attrNameLst>
                                          <p:attrName>style.visibility</p:attrName>
                                        </p:attrNameLst>
                                      </p:cBhvr>
                                      <p:to>
                                        <p:strVal val="visible"/>
                                      </p:to>
                                    </p:set>
                                    <p:animEffect transition="in" filter="fade">
                                      <p:cBhvr>
                                        <p:cTn id="25" dur="750"/>
                                        <p:tgtEl>
                                          <p:spTgt spid="182"/>
                                        </p:tgtEl>
                                      </p:cBhvr>
                                    </p:animEffect>
                                  </p:childTnLst>
                                </p:cTn>
                              </p:par>
                            </p:childTnLst>
                          </p:cTn>
                        </p:par>
                        <p:par>
                          <p:cTn id="26" fill="hold">
                            <p:stCondLst>
                              <p:cond delay="750"/>
                            </p:stCondLst>
                            <p:childTnLst>
                              <p:par>
                                <p:cTn id="27" presetID="10" presetClass="entr" presetSubtype="0" fill="hold" nodeType="afterEffect">
                                  <p:stCondLst>
                                    <p:cond delay="0"/>
                                  </p:stCondLst>
                                  <p:childTnLst>
                                    <p:set>
                                      <p:cBhvr>
                                        <p:cTn id="28" dur="1" fill="hold">
                                          <p:stCondLst>
                                            <p:cond delay="0"/>
                                          </p:stCondLst>
                                        </p:cTn>
                                        <p:tgtEl>
                                          <p:spTgt spid="183"/>
                                        </p:tgtEl>
                                        <p:attrNameLst>
                                          <p:attrName>style.visibility</p:attrName>
                                        </p:attrNameLst>
                                      </p:cBhvr>
                                      <p:to>
                                        <p:strVal val="visible"/>
                                      </p:to>
                                    </p:set>
                                    <p:animEffect transition="in" filter="fade">
                                      <p:cBhvr>
                                        <p:cTn id="29" dur="750"/>
                                        <p:tgtEl>
                                          <p:spTgt spid="1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cxnSp>
        <p:nvCxnSpPr>
          <p:cNvPr id="191" name="Google Shape;191;g1f068e67dc0_0_2"/>
          <p:cNvCxnSpPr/>
          <p:nvPr/>
        </p:nvCxnSpPr>
        <p:spPr>
          <a:xfrm>
            <a:off x="9137261" y="2245876"/>
            <a:ext cx="2617200" cy="0"/>
          </a:xfrm>
          <a:prstGeom prst="straightConnector1">
            <a:avLst/>
          </a:prstGeom>
          <a:noFill/>
          <a:ln w="9525" cap="flat" cmpd="sng">
            <a:solidFill>
              <a:srgbClr val="FFFFFF"/>
            </a:solidFill>
            <a:prstDash val="solid"/>
            <a:miter lim="800000"/>
            <a:headEnd type="none" w="sm" len="sm"/>
            <a:tailEnd type="none" w="sm" len="sm"/>
          </a:ln>
        </p:spPr>
      </p:cxnSp>
      <p:sp>
        <p:nvSpPr>
          <p:cNvPr id="192" name="Google Shape;192;g1f068e67dc0_0_2"/>
          <p:cNvSpPr txBox="1"/>
          <p:nvPr/>
        </p:nvSpPr>
        <p:spPr>
          <a:xfrm>
            <a:off x="9043704" y="1888133"/>
            <a:ext cx="2180400" cy="357600"/>
          </a:xfrm>
          <a:prstGeom prst="rect">
            <a:avLst/>
          </a:prstGeom>
          <a:noFill/>
          <a:ln>
            <a:noFill/>
          </a:ln>
        </p:spPr>
        <p:txBody>
          <a:bodyPr spcFirstLastPara="1" wrap="square" lIns="96425" tIns="48200" rIns="96425" bIns="48200" anchor="t" anchorCtr="0">
            <a:noAutofit/>
          </a:bodyPr>
          <a:lstStyle/>
          <a:p>
            <a:pPr marL="0" marR="0" lvl="0" indent="0" algn="just" rtl="0">
              <a:spcBef>
                <a:spcPts val="0"/>
              </a:spcBef>
              <a:spcAft>
                <a:spcPts val="0"/>
              </a:spcAft>
              <a:buClr>
                <a:srgbClr val="253A1E"/>
              </a:buClr>
              <a:buSzPts val="2030"/>
              <a:buFont typeface="Arial"/>
              <a:buNone/>
            </a:pPr>
            <a:r>
              <a:rPr lang="zh-CN" sz="1400" cap="none">
                <a:solidFill>
                  <a:schemeClr val="lt1"/>
                </a:solidFill>
                <a:latin typeface="Arial"/>
                <a:ea typeface="Arial"/>
                <a:cs typeface="Arial"/>
                <a:sym typeface="Arial"/>
              </a:rPr>
              <a:t>请替换文字内容</a:t>
            </a:r>
            <a:endParaRPr sz="1400" b="1" cap="none">
              <a:solidFill>
                <a:schemeClr val="lt1"/>
              </a:solidFill>
              <a:latin typeface="Arial"/>
              <a:ea typeface="Arial"/>
              <a:cs typeface="Arial"/>
              <a:sym typeface="Arial"/>
            </a:endParaRPr>
          </a:p>
        </p:txBody>
      </p:sp>
      <p:sp>
        <p:nvSpPr>
          <p:cNvPr id="193" name="Google Shape;193;g1f068e67dc0_0_2"/>
          <p:cNvSpPr txBox="1"/>
          <p:nvPr/>
        </p:nvSpPr>
        <p:spPr>
          <a:xfrm>
            <a:off x="9043704" y="2245876"/>
            <a:ext cx="2804400" cy="962100"/>
          </a:xfrm>
          <a:prstGeom prst="rect">
            <a:avLst/>
          </a:prstGeom>
          <a:noFill/>
          <a:ln>
            <a:noFill/>
          </a:ln>
        </p:spPr>
        <p:txBody>
          <a:bodyPr spcFirstLastPara="1" wrap="square" lIns="96425" tIns="48200" rIns="96425" bIns="48200" anchor="t" anchorCtr="0">
            <a:noAutofit/>
          </a:bodyPr>
          <a:lstStyle/>
          <a:p>
            <a:pPr marL="0" marR="0" lvl="0" indent="0" algn="just" rtl="0">
              <a:lnSpc>
                <a:spcPct val="150000"/>
              </a:lnSpc>
              <a:spcBef>
                <a:spcPts val="0"/>
              </a:spcBef>
              <a:spcAft>
                <a:spcPts val="0"/>
              </a:spcAft>
              <a:buClr>
                <a:srgbClr val="253A1E"/>
              </a:buClr>
              <a:buSzPts val="1160"/>
              <a:buFont typeface="Arial"/>
              <a:buNone/>
            </a:pPr>
            <a:r>
              <a:rPr lang="zh-CN" sz="800" cap="none">
                <a:solidFill>
                  <a:schemeClr val="lt1"/>
                </a:solidFill>
                <a:latin typeface="Arial"/>
                <a:ea typeface="Arial"/>
                <a:cs typeface="Arial"/>
                <a:sym typeface="Arial"/>
              </a:rPr>
              <a:t>请替换文字内容，点击添加相关标题文字，修改文字内容，也可以直接复制你的内容到此。请替换文字内容，点击添加相关标题文字，修改文字内容，也可以直接复制你的内容到此。</a:t>
            </a:r>
            <a:endParaRPr sz="800" b="1" cap="none">
              <a:solidFill>
                <a:schemeClr val="lt1"/>
              </a:solidFill>
              <a:latin typeface="Arial"/>
              <a:ea typeface="Arial"/>
              <a:cs typeface="Arial"/>
              <a:sym typeface="Arial"/>
            </a:endParaRPr>
          </a:p>
        </p:txBody>
      </p:sp>
      <p:cxnSp>
        <p:nvCxnSpPr>
          <p:cNvPr id="194" name="Google Shape;194;g1f068e67dc0_0_2"/>
          <p:cNvCxnSpPr/>
          <p:nvPr/>
        </p:nvCxnSpPr>
        <p:spPr>
          <a:xfrm>
            <a:off x="9137261" y="3694430"/>
            <a:ext cx="2617200" cy="0"/>
          </a:xfrm>
          <a:prstGeom prst="straightConnector1">
            <a:avLst/>
          </a:prstGeom>
          <a:noFill/>
          <a:ln w="9525" cap="flat" cmpd="sng">
            <a:solidFill>
              <a:srgbClr val="FFFFFF"/>
            </a:solidFill>
            <a:prstDash val="solid"/>
            <a:miter lim="800000"/>
            <a:headEnd type="none" w="sm" len="sm"/>
            <a:tailEnd type="none" w="sm" len="sm"/>
          </a:ln>
        </p:spPr>
      </p:cxnSp>
      <p:sp>
        <p:nvSpPr>
          <p:cNvPr id="195" name="Google Shape;195;g1f068e67dc0_0_2"/>
          <p:cNvSpPr txBox="1"/>
          <p:nvPr/>
        </p:nvSpPr>
        <p:spPr>
          <a:xfrm>
            <a:off x="9043704" y="3336687"/>
            <a:ext cx="2180400" cy="357600"/>
          </a:xfrm>
          <a:prstGeom prst="rect">
            <a:avLst/>
          </a:prstGeom>
          <a:noFill/>
          <a:ln>
            <a:noFill/>
          </a:ln>
        </p:spPr>
        <p:txBody>
          <a:bodyPr spcFirstLastPara="1" wrap="square" lIns="96425" tIns="48200" rIns="96425" bIns="48200" anchor="t" anchorCtr="0">
            <a:noAutofit/>
          </a:bodyPr>
          <a:lstStyle/>
          <a:p>
            <a:pPr marL="0" marR="0" lvl="0" indent="0" algn="just" rtl="0">
              <a:spcBef>
                <a:spcPts val="0"/>
              </a:spcBef>
              <a:spcAft>
                <a:spcPts val="0"/>
              </a:spcAft>
              <a:buClr>
                <a:srgbClr val="253A1E"/>
              </a:buClr>
              <a:buSzPts val="2030"/>
              <a:buFont typeface="Arial"/>
              <a:buNone/>
            </a:pPr>
            <a:r>
              <a:rPr lang="zh-CN" sz="1400" cap="none">
                <a:solidFill>
                  <a:schemeClr val="lt1"/>
                </a:solidFill>
                <a:latin typeface="Arial"/>
                <a:ea typeface="Arial"/>
                <a:cs typeface="Arial"/>
                <a:sym typeface="Arial"/>
              </a:rPr>
              <a:t>请替换文字内容</a:t>
            </a:r>
            <a:endParaRPr sz="1400" b="1" cap="none">
              <a:solidFill>
                <a:schemeClr val="lt1"/>
              </a:solidFill>
              <a:latin typeface="Arial"/>
              <a:ea typeface="Arial"/>
              <a:cs typeface="Arial"/>
              <a:sym typeface="Arial"/>
            </a:endParaRPr>
          </a:p>
        </p:txBody>
      </p:sp>
      <p:sp>
        <p:nvSpPr>
          <p:cNvPr id="196" name="Google Shape;196;g1f068e67dc0_0_2"/>
          <p:cNvSpPr txBox="1"/>
          <p:nvPr/>
        </p:nvSpPr>
        <p:spPr>
          <a:xfrm>
            <a:off x="9043704" y="3694430"/>
            <a:ext cx="2804400" cy="962100"/>
          </a:xfrm>
          <a:prstGeom prst="rect">
            <a:avLst/>
          </a:prstGeom>
          <a:noFill/>
          <a:ln>
            <a:noFill/>
          </a:ln>
        </p:spPr>
        <p:txBody>
          <a:bodyPr spcFirstLastPara="1" wrap="square" lIns="96425" tIns="48200" rIns="96425" bIns="48200" anchor="t" anchorCtr="0">
            <a:noAutofit/>
          </a:bodyPr>
          <a:lstStyle/>
          <a:p>
            <a:pPr marL="0" marR="0" lvl="0" indent="0" algn="just" rtl="0">
              <a:lnSpc>
                <a:spcPct val="150000"/>
              </a:lnSpc>
              <a:spcBef>
                <a:spcPts val="0"/>
              </a:spcBef>
              <a:spcAft>
                <a:spcPts val="0"/>
              </a:spcAft>
              <a:buClr>
                <a:srgbClr val="253A1E"/>
              </a:buClr>
              <a:buSzPts val="1160"/>
              <a:buFont typeface="Arial"/>
              <a:buNone/>
            </a:pPr>
            <a:r>
              <a:rPr lang="zh-CN" sz="800" cap="none">
                <a:solidFill>
                  <a:schemeClr val="lt1"/>
                </a:solidFill>
                <a:latin typeface="Arial"/>
                <a:ea typeface="Arial"/>
                <a:cs typeface="Arial"/>
                <a:sym typeface="Arial"/>
              </a:rPr>
              <a:t>请替换文字内容，点击添加相关标题文字，修改文字内容，也可以直接复制你的内容到此。请替换文字内容，点击添加相关标题文字，修改文字内容，也可以直接复制你的内容到此。</a:t>
            </a:r>
            <a:endParaRPr sz="800" b="1" cap="none">
              <a:solidFill>
                <a:schemeClr val="lt1"/>
              </a:solidFill>
              <a:latin typeface="Arial"/>
              <a:ea typeface="Arial"/>
              <a:cs typeface="Arial"/>
              <a:sym typeface="Arial"/>
            </a:endParaRPr>
          </a:p>
        </p:txBody>
      </p:sp>
      <p:cxnSp>
        <p:nvCxnSpPr>
          <p:cNvPr id="197" name="Google Shape;197;g1f068e67dc0_0_2"/>
          <p:cNvCxnSpPr/>
          <p:nvPr/>
        </p:nvCxnSpPr>
        <p:spPr>
          <a:xfrm>
            <a:off x="9137261" y="5124878"/>
            <a:ext cx="2617200" cy="0"/>
          </a:xfrm>
          <a:prstGeom prst="straightConnector1">
            <a:avLst/>
          </a:prstGeom>
          <a:noFill/>
          <a:ln w="9525" cap="flat" cmpd="sng">
            <a:solidFill>
              <a:srgbClr val="FFFFFF"/>
            </a:solidFill>
            <a:prstDash val="solid"/>
            <a:miter lim="800000"/>
            <a:headEnd type="none" w="sm" len="sm"/>
            <a:tailEnd type="none" w="sm" len="sm"/>
          </a:ln>
        </p:spPr>
      </p:cxnSp>
      <p:sp>
        <p:nvSpPr>
          <p:cNvPr id="198" name="Google Shape;198;g1f068e67dc0_0_2"/>
          <p:cNvSpPr txBox="1"/>
          <p:nvPr/>
        </p:nvSpPr>
        <p:spPr>
          <a:xfrm>
            <a:off x="9043704" y="4767135"/>
            <a:ext cx="2180400" cy="357600"/>
          </a:xfrm>
          <a:prstGeom prst="rect">
            <a:avLst/>
          </a:prstGeom>
          <a:noFill/>
          <a:ln>
            <a:noFill/>
          </a:ln>
        </p:spPr>
        <p:txBody>
          <a:bodyPr spcFirstLastPara="1" wrap="square" lIns="96425" tIns="48200" rIns="96425" bIns="48200" anchor="t" anchorCtr="0">
            <a:noAutofit/>
          </a:bodyPr>
          <a:lstStyle/>
          <a:p>
            <a:pPr marL="0" marR="0" lvl="0" indent="0" algn="just" rtl="0">
              <a:spcBef>
                <a:spcPts val="0"/>
              </a:spcBef>
              <a:spcAft>
                <a:spcPts val="0"/>
              </a:spcAft>
              <a:buClr>
                <a:srgbClr val="253A1E"/>
              </a:buClr>
              <a:buSzPts val="2030"/>
              <a:buFont typeface="Arial"/>
              <a:buNone/>
            </a:pPr>
            <a:r>
              <a:rPr lang="zh-CN" sz="1400" cap="none">
                <a:solidFill>
                  <a:schemeClr val="lt1"/>
                </a:solidFill>
                <a:latin typeface="Arial"/>
                <a:ea typeface="Arial"/>
                <a:cs typeface="Arial"/>
                <a:sym typeface="Arial"/>
              </a:rPr>
              <a:t>请替换文字内容</a:t>
            </a:r>
            <a:endParaRPr sz="1400" b="1" cap="none">
              <a:solidFill>
                <a:schemeClr val="lt1"/>
              </a:solidFill>
              <a:latin typeface="Arial"/>
              <a:ea typeface="Arial"/>
              <a:cs typeface="Arial"/>
              <a:sym typeface="Arial"/>
            </a:endParaRPr>
          </a:p>
        </p:txBody>
      </p:sp>
      <p:sp>
        <p:nvSpPr>
          <p:cNvPr id="199" name="Google Shape;199;g1f068e67dc0_0_2"/>
          <p:cNvSpPr txBox="1"/>
          <p:nvPr/>
        </p:nvSpPr>
        <p:spPr>
          <a:xfrm>
            <a:off x="9043704" y="5124878"/>
            <a:ext cx="2804400" cy="962100"/>
          </a:xfrm>
          <a:prstGeom prst="rect">
            <a:avLst/>
          </a:prstGeom>
          <a:noFill/>
          <a:ln>
            <a:noFill/>
          </a:ln>
        </p:spPr>
        <p:txBody>
          <a:bodyPr spcFirstLastPara="1" wrap="square" lIns="96425" tIns="48200" rIns="96425" bIns="48200" anchor="t" anchorCtr="0">
            <a:noAutofit/>
          </a:bodyPr>
          <a:lstStyle/>
          <a:p>
            <a:pPr marL="0" marR="0" lvl="0" indent="0" algn="just" rtl="0">
              <a:lnSpc>
                <a:spcPct val="150000"/>
              </a:lnSpc>
              <a:spcBef>
                <a:spcPts val="0"/>
              </a:spcBef>
              <a:spcAft>
                <a:spcPts val="0"/>
              </a:spcAft>
              <a:buClr>
                <a:srgbClr val="253A1E"/>
              </a:buClr>
              <a:buSzPts val="1160"/>
              <a:buFont typeface="Arial"/>
              <a:buNone/>
            </a:pPr>
            <a:r>
              <a:rPr lang="zh-CN" sz="800" cap="none">
                <a:solidFill>
                  <a:schemeClr val="lt1"/>
                </a:solidFill>
                <a:latin typeface="Arial"/>
                <a:ea typeface="Arial"/>
                <a:cs typeface="Arial"/>
                <a:sym typeface="Arial"/>
              </a:rPr>
              <a:t>请替换文字内容，点击添加相关标题文字，修改文字内容，也可以直接复制你的内容到此。请替换文字内容，点击添加相关标题文字，修改文字内容，也可以直接复制你的内容到此。</a:t>
            </a:r>
            <a:endParaRPr sz="800" b="1" cap="none">
              <a:solidFill>
                <a:schemeClr val="lt1"/>
              </a:solidFill>
              <a:latin typeface="Arial"/>
              <a:ea typeface="Arial"/>
              <a:cs typeface="Arial"/>
              <a:sym typeface="Arial"/>
            </a:endParaRPr>
          </a:p>
        </p:txBody>
      </p:sp>
      <p:sp>
        <p:nvSpPr>
          <p:cNvPr id="200" name="Google Shape;200;g1f068e67dc0_0_2"/>
          <p:cNvSpPr txBox="1"/>
          <p:nvPr/>
        </p:nvSpPr>
        <p:spPr>
          <a:xfrm>
            <a:off x="361950" y="269600"/>
            <a:ext cx="4447200" cy="378000"/>
          </a:xfrm>
          <a:prstGeom prst="rect">
            <a:avLst/>
          </a:prstGeom>
          <a:noFill/>
          <a:ln>
            <a:noFill/>
          </a:ln>
        </p:spPr>
        <p:txBody>
          <a:bodyPr spcFirstLastPara="1" wrap="square" lIns="96425" tIns="48200" rIns="96425" bIns="48200" anchor="t" anchorCtr="0">
            <a:noAutofit/>
          </a:bodyPr>
          <a:lstStyle/>
          <a:p>
            <a:pPr marL="0" marR="0" lvl="0" indent="0" algn="l" rtl="0">
              <a:spcBef>
                <a:spcPts val="0"/>
              </a:spcBef>
              <a:spcAft>
                <a:spcPts val="0"/>
              </a:spcAft>
              <a:buClr>
                <a:srgbClr val="253A1E"/>
              </a:buClr>
              <a:buSzPts val="2900"/>
              <a:buFont typeface="Arial"/>
              <a:buNone/>
            </a:pPr>
            <a:r>
              <a:rPr lang="zh-CN" sz="2000">
                <a:solidFill>
                  <a:schemeClr val="dk1"/>
                </a:solidFill>
                <a:latin typeface="Microsoft Yahei"/>
                <a:ea typeface="Microsoft Yahei"/>
                <a:cs typeface="Microsoft Yahei"/>
                <a:sym typeface="Microsoft Yahei"/>
              </a:rPr>
              <a:t>Reflection on the Frameworks</a:t>
            </a:r>
            <a:endParaRPr sz="2000" cap="none">
              <a:solidFill>
                <a:schemeClr val="dk1"/>
              </a:solidFill>
              <a:latin typeface="Microsoft Yahei"/>
              <a:ea typeface="Microsoft Yahei"/>
              <a:cs typeface="Microsoft Yahei"/>
              <a:sym typeface="Microsoft Yahei"/>
            </a:endParaRPr>
          </a:p>
        </p:txBody>
      </p:sp>
      <p:sp>
        <p:nvSpPr>
          <p:cNvPr id="201" name="Google Shape;201;g1f068e67dc0_0_2"/>
          <p:cNvSpPr txBox="1"/>
          <p:nvPr/>
        </p:nvSpPr>
        <p:spPr>
          <a:xfrm>
            <a:off x="537175" y="1067813"/>
            <a:ext cx="10992300" cy="4987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2400">
                <a:latin typeface="Calibri"/>
                <a:ea typeface="Calibri"/>
                <a:cs typeface="Calibri"/>
                <a:sym typeface="Calibri"/>
              </a:rPr>
              <a:t>Marcus and Davis’s framework:</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thorough assessment of the AI system </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suggests testing the AI by ourselves </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evaluates whether the AI contributes to the entire human race </a:t>
            </a:r>
            <a:endParaRPr sz="2400">
              <a:latin typeface="Calibri"/>
              <a:ea typeface="Calibri"/>
              <a:cs typeface="Calibri"/>
              <a:sym typeface="Calibri"/>
            </a:endParaRPr>
          </a:p>
          <a:p>
            <a:pPr marL="0" lvl="0" indent="0" algn="l" rtl="0">
              <a:spcBef>
                <a:spcPts val="0"/>
              </a:spcBef>
              <a:spcAft>
                <a:spcPts val="0"/>
              </a:spcAft>
              <a:buNone/>
            </a:pPr>
            <a:endParaRPr sz="2400">
              <a:latin typeface="Calibri"/>
              <a:ea typeface="Calibri"/>
              <a:cs typeface="Calibri"/>
              <a:sym typeface="Calibri"/>
            </a:endParaRPr>
          </a:p>
          <a:p>
            <a:pPr marL="0" lvl="0" indent="0" algn="l" rtl="0">
              <a:spcBef>
                <a:spcPts val="0"/>
              </a:spcBef>
              <a:spcAft>
                <a:spcPts val="0"/>
              </a:spcAft>
              <a:buNone/>
            </a:pPr>
            <a:r>
              <a:rPr lang="zh-CN" sz="2200">
                <a:solidFill>
                  <a:schemeClr val="dk1"/>
                </a:solidFill>
              </a:rPr>
              <a:t>Kapoor &amp; Narayan’s framework</a:t>
            </a:r>
            <a:r>
              <a:rPr lang="zh-CN" sz="2400">
                <a:latin typeface="Calibri"/>
                <a:ea typeface="Calibri"/>
                <a:cs typeface="Calibri"/>
                <a:sym typeface="Calibri"/>
              </a:rPr>
              <a:t>:</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points out how the public might be misled by the press</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leads people to conclude that AI’s capability reported by the press is exaggerated</a:t>
            </a:r>
            <a:endParaRPr sz="2400">
              <a:latin typeface="Calibri"/>
              <a:ea typeface="Calibri"/>
              <a:cs typeface="Calibri"/>
              <a:sym typeface="Calibri"/>
            </a:endParaRPr>
          </a:p>
          <a:p>
            <a:pPr marL="0" lvl="0" indent="0" algn="l" rtl="0">
              <a:spcBef>
                <a:spcPts val="0"/>
              </a:spcBef>
              <a:spcAft>
                <a:spcPts val="0"/>
              </a:spcAft>
              <a:buNone/>
            </a:pPr>
            <a:endParaRPr sz="2400">
              <a:latin typeface="Calibri"/>
              <a:ea typeface="Calibri"/>
              <a:cs typeface="Calibri"/>
              <a:sym typeface="Calibri"/>
            </a:endParaRPr>
          </a:p>
          <a:p>
            <a:pPr marL="0" lvl="0" indent="0" algn="l" rtl="0">
              <a:spcBef>
                <a:spcPts val="0"/>
              </a:spcBef>
              <a:spcAft>
                <a:spcPts val="0"/>
              </a:spcAft>
              <a:buNone/>
            </a:pPr>
            <a:r>
              <a:rPr lang="zh-CN" sz="2400">
                <a:latin typeface="Calibri"/>
                <a:ea typeface="Calibri"/>
                <a:cs typeface="Calibri"/>
                <a:sym typeface="Calibri"/>
              </a:rPr>
              <a:t>What is missing?</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what about the potential? E.g. the potential of AI weapons to eliminate human causalities in wars</a:t>
            </a:r>
            <a:endParaRPr sz="2400">
              <a:latin typeface="Calibri"/>
              <a:ea typeface="Calibri"/>
              <a:cs typeface="Calibri"/>
              <a:sym typeface="Calibri"/>
            </a:endParaRPr>
          </a:p>
          <a:p>
            <a:pPr marL="457200" lvl="0" indent="-381000" algn="l" rtl="0">
              <a:spcBef>
                <a:spcPts val="0"/>
              </a:spcBef>
              <a:spcAft>
                <a:spcPts val="0"/>
              </a:spcAft>
              <a:buSzPts val="2400"/>
              <a:buFont typeface="Calibri"/>
              <a:buChar char="●"/>
            </a:pPr>
            <a:r>
              <a:rPr lang="zh-CN" sz="2400">
                <a:latin typeface="Calibri"/>
                <a:ea typeface="Calibri"/>
                <a:cs typeface="Calibri"/>
                <a:sym typeface="Calibri"/>
              </a:rPr>
              <a:t>what about the ethical concerns? E.g. non-maleficence </a:t>
            </a:r>
            <a:endParaRPr sz="2400">
              <a:latin typeface="Calibri"/>
              <a:ea typeface="Calibri"/>
              <a:cs typeface="Calibri"/>
              <a:sym typeface="Calibri"/>
            </a:endParaRPr>
          </a:p>
        </p:txBody>
      </p:sp>
      <p:pic>
        <p:nvPicPr>
          <p:cNvPr id="202" name="Google Shape;202;g1f068e67dc0_0_2" descr="A picture containing outdoor, sky, plane, flying&#10;&#10;Description automatically generated"/>
          <p:cNvPicPr preferRelativeResize="0"/>
          <p:nvPr/>
        </p:nvPicPr>
        <p:blipFill rotWithShape="1">
          <a:blip r:embed="rId3">
            <a:alphaModFix amt="5000"/>
          </a:blip>
          <a:srcRect l="41093" t="51217"/>
          <a:stretch/>
        </p:blipFill>
        <p:spPr>
          <a:xfrm>
            <a:off x="0" y="0"/>
            <a:ext cx="12858752" cy="7232649"/>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2"/>
                                        </p:tgtEl>
                                        <p:attrNameLst>
                                          <p:attrName>style.visibility</p:attrName>
                                        </p:attrNameLst>
                                      </p:cBhvr>
                                      <p:to>
                                        <p:strVal val="visible"/>
                                      </p:to>
                                    </p:set>
                                    <p:animEffect transition="in" filter="fade">
                                      <p:cBhvr>
                                        <p:cTn id="7" dur="750"/>
                                        <p:tgtEl>
                                          <p:spTgt spid="192"/>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193"/>
                                        </p:tgtEl>
                                        <p:attrNameLst>
                                          <p:attrName>style.visibility</p:attrName>
                                        </p:attrNameLst>
                                      </p:cBhvr>
                                      <p:to>
                                        <p:strVal val="visible"/>
                                      </p:to>
                                    </p:set>
                                    <p:animEffect transition="in" filter="fade">
                                      <p:cBhvr>
                                        <p:cTn id="11" dur="750"/>
                                        <p:tgtEl>
                                          <p:spTgt spid="193"/>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95"/>
                                        </p:tgtEl>
                                        <p:attrNameLst>
                                          <p:attrName>style.visibility</p:attrName>
                                        </p:attrNameLst>
                                      </p:cBhvr>
                                      <p:to>
                                        <p:strVal val="visible"/>
                                      </p:to>
                                    </p:set>
                                    <p:animEffect transition="in" filter="fade">
                                      <p:cBhvr>
                                        <p:cTn id="16" dur="750"/>
                                        <p:tgtEl>
                                          <p:spTgt spid="195"/>
                                        </p:tgtEl>
                                      </p:cBhvr>
                                    </p:animEffect>
                                  </p:childTnLst>
                                </p:cTn>
                              </p:par>
                            </p:childTnLst>
                          </p:cTn>
                        </p:par>
                        <p:par>
                          <p:cTn id="17" fill="hold">
                            <p:stCondLst>
                              <p:cond delay="750"/>
                            </p:stCondLst>
                            <p:childTnLst>
                              <p:par>
                                <p:cTn id="18" presetID="10" presetClass="entr" presetSubtype="0" fill="hold" nodeType="afterEffect">
                                  <p:stCondLst>
                                    <p:cond delay="0"/>
                                  </p:stCondLst>
                                  <p:childTnLst>
                                    <p:set>
                                      <p:cBhvr>
                                        <p:cTn id="19" dur="1" fill="hold">
                                          <p:stCondLst>
                                            <p:cond delay="0"/>
                                          </p:stCondLst>
                                        </p:cTn>
                                        <p:tgtEl>
                                          <p:spTgt spid="196"/>
                                        </p:tgtEl>
                                        <p:attrNameLst>
                                          <p:attrName>style.visibility</p:attrName>
                                        </p:attrNameLst>
                                      </p:cBhvr>
                                      <p:to>
                                        <p:strVal val="visible"/>
                                      </p:to>
                                    </p:set>
                                    <p:animEffect transition="in" filter="fade">
                                      <p:cBhvr>
                                        <p:cTn id="20" dur="750"/>
                                        <p:tgtEl>
                                          <p:spTgt spid="19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198"/>
                                        </p:tgtEl>
                                        <p:attrNameLst>
                                          <p:attrName>style.visibility</p:attrName>
                                        </p:attrNameLst>
                                      </p:cBhvr>
                                      <p:to>
                                        <p:strVal val="visible"/>
                                      </p:to>
                                    </p:set>
                                    <p:animEffect transition="in" filter="fade">
                                      <p:cBhvr>
                                        <p:cTn id="25" dur="750"/>
                                        <p:tgtEl>
                                          <p:spTgt spid="198"/>
                                        </p:tgtEl>
                                      </p:cBhvr>
                                    </p:animEffect>
                                  </p:childTnLst>
                                </p:cTn>
                              </p:par>
                            </p:childTnLst>
                          </p:cTn>
                        </p:par>
                        <p:par>
                          <p:cTn id="26" fill="hold">
                            <p:stCondLst>
                              <p:cond delay="750"/>
                            </p:stCondLst>
                            <p:childTnLst>
                              <p:par>
                                <p:cTn id="27" presetID="10" presetClass="entr" presetSubtype="0" fill="hold" nodeType="afterEffect">
                                  <p:stCondLst>
                                    <p:cond delay="0"/>
                                  </p:stCondLst>
                                  <p:childTnLst>
                                    <p:set>
                                      <p:cBhvr>
                                        <p:cTn id="28" dur="1" fill="hold">
                                          <p:stCondLst>
                                            <p:cond delay="0"/>
                                          </p:stCondLst>
                                        </p:cTn>
                                        <p:tgtEl>
                                          <p:spTgt spid="199"/>
                                        </p:tgtEl>
                                        <p:attrNameLst>
                                          <p:attrName>style.visibility</p:attrName>
                                        </p:attrNameLst>
                                      </p:cBhvr>
                                      <p:to>
                                        <p:strVal val="visible"/>
                                      </p:to>
                                    </p:set>
                                    <p:animEffect transition="in" filter="fade">
                                      <p:cBhvr>
                                        <p:cTn id="29" dur="750"/>
                                        <p:tgtEl>
                                          <p:spTgt spid="1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10"/>
          <p:cNvSpPr/>
          <p:nvPr/>
        </p:nvSpPr>
        <p:spPr>
          <a:xfrm>
            <a:off x="196464" y="1615712"/>
            <a:ext cx="775136" cy="2308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FFFFFF"/>
              </a:buClr>
              <a:buSzPts val="100"/>
              <a:buFont typeface="Calibri"/>
              <a:buNone/>
            </a:pPr>
            <a:r>
              <a:rPr lang="zh-CN" sz="100" b="0" i="0" u="none" strike="noStrike" cap="none">
                <a:solidFill>
                  <a:srgbClr val="FFFFFF"/>
                </a:solidFill>
                <a:latin typeface="Calibri"/>
                <a:ea typeface="Calibri"/>
                <a:cs typeface="Calibri"/>
                <a:sym typeface="Calibri"/>
              </a:rPr>
              <a:t>PPT模板下载：www.1ppt.com/moban/     行业PPT模板：www.1ppt.com/hangye/ </a:t>
            </a:r>
            <a:endParaRPr/>
          </a:p>
          <a:p>
            <a:pPr marL="0" marR="0" lvl="0" indent="0" algn="l" rtl="0">
              <a:lnSpc>
                <a:spcPct val="100000"/>
              </a:lnSpc>
              <a:spcBef>
                <a:spcPts val="0"/>
              </a:spcBef>
              <a:spcAft>
                <a:spcPts val="0"/>
              </a:spcAft>
              <a:buClr>
                <a:srgbClr val="FFFFFF"/>
              </a:buClr>
              <a:buSzPts val="100"/>
              <a:buFont typeface="Calibri"/>
              <a:buNone/>
            </a:pPr>
            <a:r>
              <a:rPr lang="zh-CN" sz="100" b="0" i="0" u="none" strike="noStrike" cap="none">
                <a:solidFill>
                  <a:srgbClr val="FFFFFF"/>
                </a:solidFill>
                <a:latin typeface="Calibri"/>
                <a:ea typeface="Calibri"/>
                <a:cs typeface="Calibri"/>
                <a:sym typeface="Calibri"/>
              </a:rPr>
              <a:t>节日PPT模板：www.1ppt.com/jieri/           PPT素材下载：www.1ppt.com/sucai/</a:t>
            </a:r>
            <a:endParaRPr/>
          </a:p>
          <a:p>
            <a:pPr marL="0" marR="0" lvl="0" indent="0" algn="l" rtl="0">
              <a:lnSpc>
                <a:spcPct val="100000"/>
              </a:lnSpc>
              <a:spcBef>
                <a:spcPts val="0"/>
              </a:spcBef>
              <a:spcAft>
                <a:spcPts val="0"/>
              </a:spcAft>
              <a:buClr>
                <a:srgbClr val="FFFFFF"/>
              </a:buClr>
              <a:buSzPts val="100"/>
              <a:buFont typeface="Calibri"/>
              <a:buNone/>
            </a:pPr>
            <a:r>
              <a:rPr lang="zh-CN" sz="100" b="0" i="0" u="none" strike="noStrike" cap="none">
                <a:solidFill>
                  <a:srgbClr val="FFFFFF"/>
                </a:solidFill>
                <a:latin typeface="Calibri"/>
                <a:ea typeface="Calibri"/>
                <a:cs typeface="Calibri"/>
                <a:sym typeface="Calibri"/>
              </a:rPr>
              <a:t>PPT背景图片：www.1ppt.com/beijing/      PPT图表下载：www.1ppt.com/tubiao/      </a:t>
            </a:r>
            <a:endParaRPr/>
          </a:p>
          <a:p>
            <a:pPr marL="0" marR="0" lvl="0" indent="0" algn="l" rtl="0">
              <a:lnSpc>
                <a:spcPct val="100000"/>
              </a:lnSpc>
              <a:spcBef>
                <a:spcPts val="0"/>
              </a:spcBef>
              <a:spcAft>
                <a:spcPts val="0"/>
              </a:spcAft>
              <a:buClr>
                <a:srgbClr val="FFFFFF"/>
              </a:buClr>
              <a:buSzPts val="100"/>
              <a:buFont typeface="Calibri"/>
              <a:buNone/>
            </a:pPr>
            <a:r>
              <a:rPr lang="zh-CN" sz="100" b="0" i="0" u="none" strike="noStrike" cap="none">
                <a:solidFill>
                  <a:srgbClr val="FFFFFF"/>
                </a:solidFill>
                <a:latin typeface="Calibri"/>
                <a:ea typeface="Calibri"/>
                <a:cs typeface="Calibri"/>
                <a:sym typeface="Calibri"/>
              </a:rPr>
              <a:t>优秀PPT下载：www.1ppt.com/xiazai/        PPT教程： www.1ppt.com/powerpoint/      </a:t>
            </a:r>
            <a:endParaRPr/>
          </a:p>
          <a:p>
            <a:pPr marL="0" marR="0" lvl="0" indent="0" algn="l" rtl="0">
              <a:lnSpc>
                <a:spcPct val="100000"/>
              </a:lnSpc>
              <a:spcBef>
                <a:spcPts val="0"/>
              </a:spcBef>
              <a:spcAft>
                <a:spcPts val="0"/>
              </a:spcAft>
              <a:buClr>
                <a:srgbClr val="FFFFFF"/>
              </a:buClr>
              <a:buSzPts val="100"/>
              <a:buFont typeface="Calibri"/>
              <a:buNone/>
            </a:pPr>
            <a:r>
              <a:rPr lang="zh-CN" sz="100" b="0" i="0" u="none" strike="noStrike" cap="none">
                <a:solidFill>
                  <a:srgbClr val="FFFFFF"/>
                </a:solidFill>
                <a:latin typeface="Calibri"/>
                <a:ea typeface="Calibri"/>
                <a:cs typeface="Calibri"/>
                <a:sym typeface="Calibri"/>
              </a:rPr>
              <a:t>Word教程： www.1ppt.com/word/              Excel教程：www.1ppt.com/excel/  </a:t>
            </a:r>
            <a:endParaRPr/>
          </a:p>
          <a:p>
            <a:pPr marL="0" marR="0" lvl="0" indent="0" algn="l" rtl="0">
              <a:lnSpc>
                <a:spcPct val="100000"/>
              </a:lnSpc>
              <a:spcBef>
                <a:spcPts val="0"/>
              </a:spcBef>
              <a:spcAft>
                <a:spcPts val="0"/>
              </a:spcAft>
              <a:buClr>
                <a:srgbClr val="FFFFFF"/>
              </a:buClr>
              <a:buSzPts val="100"/>
              <a:buFont typeface="Calibri"/>
              <a:buNone/>
            </a:pPr>
            <a:r>
              <a:rPr lang="zh-CN" sz="100" b="0" i="0" u="none" strike="noStrike" cap="none">
                <a:solidFill>
                  <a:srgbClr val="FFFFFF"/>
                </a:solidFill>
                <a:latin typeface="Calibri"/>
                <a:ea typeface="Calibri"/>
                <a:cs typeface="Calibri"/>
                <a:sym typeface="Calibri"/>
              </a:rPr>
              <a:t>资料下载：www.1ppt.com/ziliao/                PPT课件下载：www.1ppt.com/kejian/ </a:t>
            </a:r>
            <a:endParaRPr/>
          </a:p>
          <a:p>
            <a:pPr marL="0" marR="0" lvl="0" indent="0" algn="l" rtl="0">
              <a:lnSpc>
                <a:spcPct val="100000"/>
              </a:lnSpc>
              <a:spcBef>
                <a:spcPts val="0"/>
              </a:spcBef>
              <a:spcAft>
                <a:spcPts val="0"/>
              </a:spcAft>
              <a:buClr>
                <a:srgbClr val="FFFFFF"/>
              </a:buClr>
              <a:buSzPts val="100"/>
              <a:buFont typeface="Calibri"/>
              <a:buNone/>
            </a:pPr>
            <a:r>
              <a:rPr lang="zh-CN" sz="100" b="0" i="0" u="none" strike="noStrike" cap="none">
                <a:solidFill>
                  <a:srgbClr val="FFFFFF"/>
                </a:solidFill>
                <a:latin typeface="Calibri"/>
                <a:ea typeface="Calibri"/>
                <a:cs typeface="Calibri"/>
                <a:sym typeface="Calibri"/>
              </a:rPr>
              <a:t>范文下载：www.1ppt.com/fanwen/             试卷下载：www.1ppt.com/shiti/  </a:t>
            </a:r>
            <a:endParaRPr/>
          </a:p>
          <a:p>
            <a:pPr marL="0" marR="0" lvl="0" indent="0" algn="l" rtl="0">
              <a:lnSpc>
                <a:spcPct val="100000"/>
              </a:lnSpc>
              <a:spcBef>
                <a:spcPts val="0"/>
              </a:spcBef>
              <a:spcAft>
                <a:spcPts val="0"/>
              </a:spcAft>
              <a:buClr>
                <a:srgbClr val="FFFFFF"/>
              </a:buClr>
              <a:buSzPts val="100"/>
              <a:buFont typeface="Calibri"/>
              <a:buNone/>
            </a:pPr>
            <a:r>
              <a:rPr lang="zh-CN" sz="100" b="0" i="0" u="none" strike="noStrike" cap="none">
                <a:solidFill>
                  <a:srgbClr val="FFFFFF"/>
                </a:solidFill>
                <a:latin typeface="Calibri"/>
                <a:ea typeface="Calibri"/>
                <a:cs typeface="Calibri"/>
                <a:sym typeface="Calibri"/>
              </a:rPr>
              <a:t>教案下载：www.1ppt.com/jiaoan/        PPT论坛：www.1ppt.cn</a:t>
            </a:r>
            <a:endParaRPr/>
          </a:p>
          <a:p>
            <a:pPr marL="0" marR="0" lvl="0" indent="0" algn="l" rtl="0">
              <a:lnSpc>
                <a:spcPct val="100000"/>
              </a:lnSpc>
              <a:spcBef>
                <a:spcPts val="0"/>
              </a:spcBef>
              <a:spcAft>
                <a:spcPts val="0"/>
              </a:spcAft>
              <a:buClr>
                <a:srgbClr val="FFFFFF"/>
              </a:buClr>
              <a:buSzPts val="100"/>
              <a:buFont typeface="Calibri"/>
              <a:buNone/>
            </a:pPr>
            <a:r>
              <a:rPr lang="zh-CN" sz="100" b="0" i="0" u="none" strike="noStrike" cap="none">
                <a:solidFill>
                  <a:srgbClr val="FFFFFF"/>
                </a:solidFill>
                <a:latin typeface="Calibri"/>
                <a:ea typeface="Calibri"/>
                <a:cs typeface="Calibri"/>
                <a:sym typeface="Calibri"/>
              </a:rPr>
              <a:t> </a:t>
            </a:r>
            <a:endParaRPr sz="100" b="0" i="0" u="none" strike="noStrike" cap="none">
              <a:solidFill>
                <a:srgbClr val="FFFFFF"/>
              </a:solidFill>
              <a:latin typeface="Calibri"/>
              <a:ea typeface="Calibri"/>
              <a:cs typeface="Calibri"/>
              <a:sym typeface="Calibri"/>
            </a:endParaRPr>
          </a:p>
        </p:txBody>
      </p:sp>
      <p:sp>
        <p:nvSpPr>
          <p:cNvPr id="209" name="Google Shape;209;p10"/>
          <p:cNvSpPr/>
          <p:nvPr/>
        </p:nvSpPr>
        <p:spPr>
          <a:xfrm>
            <a:off x="0" y="0"/>
            <a:ext cx="12858750" cy="723265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0" name="Google Shape;210;p10"/>
          <p:cNvSpPr txBox="1"/>
          <p:nvPr/>
        </p:nvSpPr>
        <p:spPr>
          <a:xfrm>
            <a:off x="4421931" y="4264397"/>
            <a:ext cx="4335162" cy="1084912"/>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Clr>
                <a:schemeClr val="lt1"/>
              </a:buClr>
              <a:buSzPts val="6600"/>
              <a:buFont typeface="Arial"/>
              <a:buNone/>
            </a:pPr>
            <a:r>
              <a:rPr lang="zh-CN" sz="6600">
                <a:solidFill>
                  <a:schemeClr val="lt1"/>
                </a:solidFill>
                <a:latin typeface="Arial"/>
                <a:ea typeface="Arial"/>
                <a:cs typeface="Arial"/>
                <a:sym typeface="Arial"/>
              </a:rPr>
              <a:t>Thank You</a:t>
            </a:r>
            <a:endParaRPr sz="6600">
              <a:solidFill>
                <a:schemeClr val="lt1"/>
              </a:solidFill>
              <a:latin typeface="Arial"/>
              <a:ea typeface="Arial"/>
              <a:cs typeface="Arial"/>
              <a:sym typeface="Arial"/>
            </a:endParaRPr>
          </a:p>
        </p:txBody>
      </p:sp>
      <p:sp>
        <p:nvSpPr>
          <p:cNvPr id="211" name="Google Shape;211;p10"/>
          <p:cNvSpPr/>
          <p:nvPr/>
        </p:nvSpPr>
        <p:spPr>
          <a:xfrm>
            <a:off x="4600578" y="5579792"/>
            <a:ext cx="3977866" cy="346249"/>
          </a:xfrm>
          <a:prstGeom prst="rect">
            <a:avLst/>
          </a:prstGeom>
          <a:noFill/>
          <a:ln>
            <a:noFill/>
          </a:ln>
        </p:spPr>
        <p:txBody>
          <a:bodyPr spcFirstLastPara="1" wrap="square" lIns="68575" tIns="34275" rIns="68575" bIns="34275" anchor="t" anchorCtr="0">
            <a:spAutoFit/>
          </a:bodyPr>
          <a:lstStyle/>
          <a:p>
            <a:pPr marL="0" marR="0" lvl="0" indent="0" algn="ctr" rtl="0">
              <a:spcBef>
                <a:spcPts val="0"/>
              </a:spcBef>
              <a:spcAft>
                <a:spcPts val="0"/>
              </a:spcAft>
              <a:buNone/>
            </a:pPr>
            <a:r>
              <a:rPr lang="zh-CN" sz="1800">
                <a:solidFill>
                  <a:schemeClr val="lt1"/>
                </a:solidFill>
                <a:latin typeface="Microsoft Yahei"/>
                <a:ea typeface="Microsoft Yahei"/>
                <a:cs typeface="Microsoft Yahei"/>
                <a:sym typeface="Microsoft Yahei"/>
              </a:rPr>
              <a:t>BY Nancy/Maaz/Samson</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9"/>
                                        </p:tgtEl>
                                        <p:attrNameLst>
                                          <p:attrName>style.visibility</p:attrName>
                                        </p:attrNameLst>
                                      </p:cBhvr>
                                      <p:to>
                                        <p:strVal val="visible"/>
                                      </p:to>
                                    </p:set>
                                    <p:animEffect transition="in" filter="fade">
                                      <p:cBhvr>
                                        <p:cTn id="7" dur="500"/>
                                        <p:tgtEl>
                                          <p:spTgt spid="209"/>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nodeType="clickEffect">
                                  <p:stCondLst>
                                    <p:cond delay="0"/>
                                  </p:stCondLst>
                                  <p:childTnLst>
                                    <p:set>
                                      <p:cBhvr>
                                        <p:cTn id="11" dur="1" fill="hold">
                                          <p:stCondLst>
                                            <p:cond delay="0"/>
                                          </p:stCondLst>
                                        </p:cTn>
                                        <p:tgtEl>
                                          <p:spTgt spid="210"/>
                                        </p:tgtEl>
                                        <p:attrNameLst>
                                          <p:attrName>style.visibility</p:attrName>
                                        </p:attrNameLst>
                                      </p:cBhvr>
                                      <p:to>
                                        <p:strVal val="visible"/>
                                      </p:to>
                                    </p:set>
                                    <p:anim calcmode="lin" valueType="num">
                                      <p:cBhvr additive="base">
                                        <p:cTn id="12" dur="800"/>
                                        <p:tgtEl>
                                          <p:spTgt spid="210"/>
                                        </p:tgtEl>
                                        <p:attrNameLst>
                                          <p:attrName>ppt_x</p:attrName>
                                        </p:attrNameLst>
                                      </p:cBhvr>
                                      <p:tavLst>
                                        <p:tav tm="0">
                                          <p:val>
                                            <p:strVal val="#ppt_x+1"/>
                                          </p:val>
                                        </p:tav>
                                        <p:tav tm="100000">
                                          <p:val>
                                            <p:strVal val="#ppt_x"/>
                                          </p:val>
                                        </p:tav>
                                      </p:tavLst>
                                    </p:anim>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1"/>
                                        </p:tgtEl>
                                        <p:attrNameLst>
                                          <p:attrName>style.visibility</p:attrName>
                                        </p:attrNameLst>
                                      </p:cBhvr>
                                      <p:to>
                                        <p:strVal val="visible"/>
                                      </p:to>
                                    </p:set>
                                    <p:animEffect transition="in" filter="fade">
                                      <p:cBhvr>
                                        <p:cTn id="17"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2"/>
        <p:cNvGrpSpPr/>
        <p:nvPr/>
      </p:nvGrpSpPr>
      <p:grpSpPr>
        <a:xfrm>
          <a:off x="0" y="0"/>
          <a:ext cx="0" cy="0"/>
          <a:chOff x="0" y="0"/>
          <a:chExt cx="0" cy="0"/>
        </a:xfrm>
      </p:grpSpPr>
      <p:sp>
        <p:nvSpPr>
          <p:cNvPr id="33" name="Google Shape;33;g1f1485116f0_0_5"/>
          <p:cNvSpPr/>
          <p:nvPr/>
        </p:nvSpPr>
        <p:spPr>
          <a:xfrm>
            <a:off x="0" y="919"/>
            <a:ext cx="7393800" cy="72309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669">
              <a:solidFill>
                <a:schemeClr val="dk1"/>
              </a:solidFill>
              <a:latin typeface="Arial"/>
              <a:ea typeface="Arial"/>
              <a:cs typeface="Arial"/>
              <a:sym typeface="Arial"/>
            </a:endParaRPr>
          </a:p>
        </p:txBody>
      </p:sp>
      <p:sp>
        <p:nvSpPr>
          <p:cNvPr id="34" name="Google Shape;34;g1f1485116f0_0_5"/>
          <p:cNvSpPr txBox="1"/>
          <p:nvPr/>
        </p:nvSpPr>
        <p:spPr>
          <a:xfrm>
            <a:off x="8358225" y="3270025"/>
            <a:ext cx="42462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3300">
                <a:latin typeface="Calibri"/>
                <a:ea typeface="Calibri"/>
                <a:cs typeface="Calibri"/>
                <a:sym typeface="Calibri"/>
              </a:rPr>
              <a:t>Introduction</a:t>
            </a:r>
            <a:endParaRPr sz="3300">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p:tgtEl>
                                          <p:spTgt spid="33"/>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
        <p:cNvGrpSpPr/>
        <p:nvPr/>
      </p:nvGrpSpPr>
      <p:grpSpPr>
        <a:xfrm>
          <a:off x="0" y="0"/>
          <a:ext cx="0" cy="0"/>
          <a:chOff x="0" y="0"/>
          <a:chExt cx="0" cy="0"/>
        </a:xfrm>
      </p:grpSpPr>
      <p:sp>
        <p:nvSpPr>
          <p:cNvPr id="40" name="Google Shape;40;p2"/>
          <p:cNvSpPr/>
          <p:nvPr/>
        </p:nvSpPr>
        <p:spPr>
          <a:xfrm>
            <a:off x="308695" y="1460166"/>
            <a:ext cx="6840760" cy="4586132"/>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41" name="Google Shape;41;p2"/>
          <p:cNvSpPr/>
          <p:nvPr/>
        </p:nvSpPr>
        <p:spPr>
          <a:xfrm>
            <a:off x="7436546" y="5364658"/>
            <a:ext cx="1800000" cy="681640"/>
          </a:xfrm>
          <a:prstGeom prst="roundRect">
            <a:avLst>
              <a:gd name="adj" fmla="val 0"/>
            </a:avLst>
          </a:prstGeom>
          <a:solidFill>
            <a:srgbClr val="FBBF09"/>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002" b="0" i="0" u="none" strike="noStrike" cap="none">
              <a:solidFill>
                <a:schemeClr val="lt1"/>
              </a:solidFill>
              <a:latin typeface="Calibri"/>
              <a:ea typeface="Calibri"/>
              <a:cs typeface="Calibri"/>
              <a:sym typeface="Calibri"/>
            </a:endParaRPr>
          </a:p>
        </p:txBody>
      </p:sp>
      <p:sp>
        <p:nvSpPr>
          <p:cNvPr id="42" name="Google Shape;42;p2"/>
          <p:cNvSpPr/>
          <p:nvPr/>
        </p:nvSpPr>
        <p:spPr>
          <a:xfrm>
            <a:off x="9236545" y="5364658"/>
            <a:ext cx="3169493" cy="681640"/>
          </a:xfrm>
          <a:prstGeom prst="roundRect">
            <a:avLst>
              <a:gd name="adj" fmla="val 0"/>
            </a:avLst>
          </a:pr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002" b="0" i="0" u="none" strike="noStrike" cap="none">
              <a:solidFill>
                <a:schemeClr val="lt1"/>
              </a:solidFill>
              <a:latin typeface="Calibri"/>
              <a:ea typeface="Calibri"/>
              <a:cs typeface="Calibri"/>
              <a:sym typeface="Calibri"/>
            </a:endParaRPr>
          </a:p>
        </p:txBody>
      </p:sp>
      <p:sp>
        <p:nvSpPr>
          <p:cNvPr id="43" name="Google Shape;43;p2"/>
          <p:cNvSpPr/>
          <p:nvPr/>
        </p:nvSpPr>
        <p:spPr>
          <a:xfrm>
            <a:off x="7741304" y="5513415"/>
            <a:ext cx="1311971" cy="4004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zh-CN" sz="2002" b="0" i="0" u="none" strike="noStrike" cap="none">
                <a:solidFill>
                  <a:schemeClr val="lt1"/>
                </a:solidFill>
                <a:latin typeface="Arial"/>
                <a:ea typeface="Arial"/>
                <a:cs typeface="Arial"/>
                <a:sym typeface="Arial"/>
              </a:rPr>
              <a:t>Support</a:t>
            </a:r>
            <a:endParaRPr/>
          </a:p>
        </p:txBody>
      </p:sp>
      <p:sp>
        <p:nvSpPr>
          <p:cNvPr id="44" name="Google Shape;44;p2"/>
          <p:cNvSpPr/>
          <p:nvPr/>
        </p:nvSpPr>
        <p:spPr>
          <a:xfrm>
            <a:off x="10466635" y="5505262"/>
            <a:ext cx="709313" cy="4004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zh-CN" sz="2002">
                <a:solidFill>
                  <a:schemeClr val="lt1"/>
                </a:solidFill>
                <a:latin typeface="Arial"/>
                <a:ea typeface="Arial"/>
                <a:cs typeface="Arial"/>
                <a:sym typeface="Arial"/>
              </a:rPr>
              <a:t>Ban</a:t>
            </a:r>
            <a:endParaRPr/>
          </a:p>
        </p:txBody>
      </p:sp>
      <p:sp>
        <p:nvSpPr>
          <p:cNvPr id="45" name="Google Shape;45;p2"/>
          <p:cNvSpPr txBox="1"/>
          <p:nvPr/>
        </p:nvSpPr>
        <p:spPr>
          <a:xfrm>
            <a:off x="7420694" y="1556894"/>
            <a:ext cx="1835253" cy="357744"/>
          </a:xfrm>
          <a:prstGeom prst="rect">
            <a:avLst/>
          </a:prstGeom>
          <a:noFill/>
          <a:ln>
            <a:noFill/>
          </a:ln>
        </p:spPr>
        <p:txBody>
          <a:bodyPr spcFirstLastPara="1" wrap="square" lIns="96425" tIns="48200" rIns="96425" bIns="48200" anchor="t" anchorCtr="0">
            <a:noAutofit/>
          </a:bodyPr>
          <a:lstStyle/>
          <a:p>
            <a:pPr marL="0" marR="0" lvl="0" indent="0" algn="just" rtl="0">
              <a:spcBef>
                <a:spcPts val="0"/>
              </a:spcBef>
              <a:spcAft>
                <a:spcPts val="0"/>
              </a:spcAft>
              <a:buClr>
                <a:srgbClr val="253A1E"/>
              </a:buClr>
              <a:buSzPts val="3480"/>
              <a:buFont typeface="Arial"/>
              <a:buNone/>
            </a:pPr>
            <a:r>
              <a:rPr lang="zh-CN" sz="2400" b="0" u="none" cap="none">
                <a:solidFill>
                  <a:srgbClr val="A5A5A5"/>
                </a:solidFill>
                <a:latin typeface="Arial"/>
                <a:ea typeface="Arial"/>
                <a:cs typeface="Arial"/>
                <a:sym typeface="Arial"/>
              </a:rPr>
              <a:t>Definition</a:t>
            </a:r>
            <a:endParaRPr sz="2400" b="1" u="none" cap="none">
              <a:solidFill>
                <a:srgbClr val="A5A5A5"/>
              </a:solidFill>
              <a:latin typeface="Arial"/>
              <a:ea typeface="Arial"/>
              <a:cs typeface="Arial"/>
              <a:sym typeface="Arial"/>
            </a:endParaRPr>
          </a:p>
        </p:txBody>
      </p:sp>
      <p:sp>
        <p:nvSpPr>
          <p:cNvPr id="46" name="Google Shape;46;p2"/>
          <p:cNvSpPr txBox="1"/>
          <p:nvPr/>
        </p:nvSpPr>
        <p:spPr>
          <a:xfrm>
            <a:off x="7420694" y="2049782"/>
            <a:ext cx="4550743" cy="1103243"/>
          </a:xfrm>
          <a:prstGeom prst="rect">
            <a:avLst/>
          </a:prstGeom>
          <a:noFill/>
          <a:ln>
            <a:noFill/>
          </a:ln>
        </p:spPr>
        <p:txBody>
          <a:bodyPr spcFirstLastPara="1" wrap="square" lIns="96425" tIns="48200" rIns="96425" bIns="48200" anchor="t" anchorCtr="0">
            <a:noAutofit/>
          </a:bodyPr>
          <a:lstStyle/>
          <a:p>
            <a:pPr marL="0" marR="0" lvl="0" indent="0" algn="just" rtl="0">
              <a:lnSpc>
                <a:spcPct val="150000"/>
              </a:lnSpc>
              <a:spcBef>
                <a:spcPts val="0"/>
              </a:spcBef>
              <a:spcAft>
                <a:spcPts val="0"/>
              </a:spcAft>
              <a:buClr>
                <a:srgbClr val="253A1E"/>
              </a:buClr>
              <a:buSzPts val="2030"/>
              <a:buFont typeface="Arial"/>
              <a:buNone/>
            </a:pPr>
            <a:r>
              <a:rPr lang="zh-CN" sz="1400" b="0" u="none" cap="none">
                <a:solidFill>
                  <a:schemeClr val="dk1"/>
                </a:solidFill>
                <a:latin typeface="Arial"/>
                <a:ea typeface="Arial"/>
                <a:cs typeface="Arial"/>
                <a:sym typeface="Arial"/>
              </a:rPr>
              <a:t>Autonomous weapon systems are any weapons that select and apply force to targets without human intervention. --- ICRC</a:t>
            </a:r>
            <a:endParaRPr sz="1400" b="0" u="none" cap="none">
              <a:solidFill>
                <a:schemeClr val="dk1"/>
              </a:solidFill>
              <a:latin typeface="Arial"/>
              <a:ea typeface="Arial"/>
              <a:cs typeface="Arial"/>
              <a:sym typeface="Arial"/>
            </a:endParaRPr>
          </a:p>
        </p:txBody>
      </p:sp>
      <p:sp>
        <p:nvSpPr>
          <p:cNvPr id="47" name="Google Shape;47;p2"/>
          <p:cNvSpPr txBox="1"/>
          <p:nvPr/>
        </p:nvSpPr>
        <p:spPr>
          <a:xfrm>
            <a:off x="7420693" y="3705526"/>
            <a:ext cx="4550743" cy="1255388"/>
          </a:xfrm>
          <a:prstGeom prst="rect">
            <a:avLst/>
          </a:prstGeom>
          <a:noFill/>
          <a:ln>
            <a:noFill/>
          </a:ln>
        </p:spPr>
        <p:txBody>
          <a:bodyPr spcFirstLastPara="1" wrap="square" lIns="96425" tIns="48200" rIns="96425" bIns="48200" anchor="t" anchorCtr="0">
            <a:noAutofit/>
          </a:bodyPr>
          <a:lstStyle/>
          <a:p>
            <a:pPr marL="0" marR="0" lvl="0" indent="0" algn="just" rtl="0">
              <a:lnSpc>
                <a:spcPct val="150000"/>
              </a:lnSpc>
              <a:spcBef>
                <a:spcPts val="0"/>
              </a:spcBef>
              <a:spcAft>
                <a:spcPts val="0"/>
              </a:spcAft>
              <a:buClr>
                <a:srgbClr val="253A1E"/>
              </a:buClr>
              <a:buSzPts val="2030"/>
              <a:buFont typeface="Arial"/>
              <a:buNone/>
            </a:pPr>
            <a:r>
              <a:rPr lang="zh-CN" sz="1400" b="0" u="none" cap="none">
                <a:solidFill>
                  <a:schemeClr val="dk1"/>
                </a:solidFill>
                <a:latin typeface="Arial"/>
                <a:ea typeface="Arial"/>
                <a:cs typeface="Arial"/>
                <a:sym typeface="Arial"/>
              </a:rPr>
              <a:t>Sensors detect in the environment</a:t>
            </a:r>
            <a:endParaRPr>
              <a:solidFill>
                <a:schemeClr val="dk1"/>
              </a:solidFill>
            </a:endParaRPr>
          </a:p>
          <a:p>
            <a:pPr marL="0" marR="0" lvl="0" indent="0" algn="just" rtl="0">
              <a:lnSpc>
                <a:spcPct val="150000"/>
              </a:lnSpc>
              <a:spcBef>
                <a:spcPts val="0"/>
              </a:spcBef>
              <a:spcAft>
                <a:spcPts val="0"/>
              </a:spcAft>
              <a:buClr>
                <a:srgbClr val="253A1E"/>
              </a:buClr>
              <a:buSzPts val="2030"/>
              <a:buFont typeface="Arial"/>
              <a:buNone/>
            </a:pPr>
            <a:r>
              <a:rPr lang="zh-CN" sz="1400" b="0" u="none" cap="none">
                <a:solidFill>
                  <a:schemeClr val="dk1"/>
                </a:solidFill>
                <a:latin typeface="Arial"/>
                <a:ea typeface="Arial"/>
                <a:cs typeface="Arial"/>
                <a:sym typeface="Arial"/>
              </a:rPr>
              <a:t>Match: Target Profile.</a:t>
            </a:r>
            <a:endParaRPr>
              <a:solidFill>
                <a:schemeClr val="dk1"/>
              </a:solidFill>
            </a:endParaRPr>
          </a:p>
          <a:p>
            <a:pPr marL="0" marR="0" lvl="0" indent="0" algn="just" rtl="0">
              <a:lnSpc>
                <a:spcPct val="150000"/>
              </a:lnSpc>
              <a:spcBef>
                <a:spcPts val="0"/>
              </a:spcBef>
              <a:spcAft>
                <a:spcPts val="0"/>
              </a:spcAft>
              <a:buClr>
                <a:srgbClr val="253A1E"/>
              </a:buClr>
              <a:buSzPts val="2030"/>
              <a:buFont typeface="Arial"/>
              <a:buNone/>
            </a:pPr>
            <a:r>
              <a:rPr lang="zh-CN" sz="1400" b="0" u="none" cap="none">
                <a:solidFill>
                  <a:schemeClr val="dk1"/>
                </a:solidFill>
                <a:latin typeface="Arial"/>
                <a:ea typeface="Arial"/>
                <a:cs typeface="Arial"/>
                <a:sym typeface="Arial"/>
              </a:rPr>
              <a:t>Trigger: Sensors and Software.</a:t>
            </a:r>
            <a:endParaRPr>
              <a:solidFill>
                <a:schemeClr val="dk1"/>
              </a:solidFill>
            </a:endParaRPr>
          </a:p>
        </p:txBody>
      </p:sp>
      <p:sp>
        <p:nvSpPr>
          <p:cNvPr id="48" name="Google Shape;48;p2"/>
          <p:cNvSpPr txBox="1"/>
          <p:nvPr/>
        </p:nvSpPr>
        <p:spPr>
          <a:xfrm>
            <a:off x="361950" y="269589"/>
            <a:ext cx="3067050" cy="378111"/>
          </a:xfrm>
          <a:prstGeom prst="rect">
            <a:avLst/>
          </a:prstGeom>
          <a:noFill/>
          <a:ln>
            <a:noFill/>
          </a:ln>
        </p:spPr>
        <p:txBody>
          <a:bodyPr spcFirstLastPara="1" wrap="square" lIns="96425" tIns="48200" rIns="96425" bIns="48200" anchor="t" anchorCtr="0">
            <a:noAutofit/>
          </a:bodyPr>
          <a:lstStyle/>
          <a:p>
            <a:pPr marL="0" marR="0" lvl="0" indent="0" algn="l" rtl="0">
              <a:spcBef>
                <a:spcPts val="0"/>
              </a:spcBef>
              <a:spcAft>
                <a:spcPts val="0"/>
              </a:spcAft>
              <a:buClr>
                <a:srgbClr val="253A1E"/>
              </a:buClr>
              <a:buSzPts val="2900"/>
              <a:buFont typeface="Arial"/>
              <a:buNone/>
            </a:pPr>
            <a:r>
              <a:rPr lang="zh-CN" sz="2000" b="0" u="none" cap="none">
                <a:solidFill>
                  <a:srgbClr val="7F7F7F"/>
                </a:solidFill>
                <a:latin typeface="Microsoft Yahei"/>
                <a:ea typeface="Microsoft Yahei"/>
                <a:cs typeface="Microsoft Yahei"/>
                <a:sym typeface="Microsoft Yahei"/>
              </a:rPr>
              <a:t>Introduction</a:t>
            </a:r>
            <a:endParaRPr/>
          </a:p>
        </p:txBody>
      </p:sp>
      <p:sp>
        <p:nvSpPr>
          <p:cNvPr id="49" name="Google Shape;49;p2"/>
          <p:cNvSpPr txBox="1"/>
          <p:nvPr/>
        </p:nvSpPr>
        <p:spPr>
          <a:xfrm>
            <a:off x="7420693" y="3184094"/>
            <a:ext cx="1835253" cy="357744"/>
          </a:xfrm>
          <a:prstGeom prst="rect">
            <a:avLst/>
          </a:prstGeom>
          <a:noFill/>
          <a:ln>
            <a:noFill/>
          </a:ln>
        </p:spPr>
        <p:txBody>
          <a:bodyPr spcFirstLastPara="1" wrap="square" lIns="96425" tIns="48200" rIns="96425" bIns="48200" anchor="t" anchorCtr="0">
            <a:noAutofit/>
          </a:bodyPr>
          <a:lstStyle/>
          <a:p>
            <a:pPr marL="0" marR="0" lvl="0" indent="0" algn="just" rtl="0">
              <a:spcBef>
                <a:spcPts val="0"/>
              </a:spcBef>
              <a:spcAft>
                <a:spcPts val="0"/>
              </a:spcAft>
              <a:buClr>
                <a:srgbClr val="253A1E"/>
              </a:buClr>
              <a:buSzPts val="3480"/>
              <a:buFont typeface="Arial"/>
              <a:buNone/>
            </a:pPr>
            <a:r>
              <a:rPr lang="zh-CN" sz="2400" b="0" u="none" cap="none">
                <a:solidFill>
                  <a:srgbClr val="A5A5A5"/>
                </a:solidFill>
                <a:latin typeface="Arial"/>
                <a:ea typeface="Arial"/>
                <a:cs typeface="Arial"/>
                <a:sym typeface="Arial"/>
              </a:rPr>
              <a:t>Principles</a:t>
            </a:r>
            <a:endParaRPr sz="2400" b="1" u="none" cap="none">
              <a:solidFill>
                <a:srgbClr val="A5A5A5"/>
              </a:solidFill>
              <a:latin typeface="Arial"/>
              <a:ea typeface="Arial"/>
              <a:cs typeface="Arial"/>
              <a:sym typeface="Arial"/>
            </a:endParaRPr>
          </a:p>
        </p:txBody>
      </p:sp>
      <p:pic>
        <p:nvPicPr>
          <p:cNvPr id="50" name="Google Shape;50;p2" descr="A picture containing outdoor, sky, plane, flying&#10;&#10;Description automatically generated"/>
          <p:cNvPicPr preferRelativeResize="0"/>
          <p:nvPr/>
        </p:nvPicPr>
        <p:blipFill rotWithShape="1">
          <a:blip r:embed="rId4">
            <a:alphaModFix amt="5000"/>
          </a:blip>
          <a:srcRect/>
          <a:stretch/>
        </p:blipFill>
        <p:spPr>
          <a:xfrm>
            <a:off x="0" y="-20358"/>
            <a:ext cx="12858752" cy="725300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1000"/>
                                        <p:tgtEl>
                                          <p:spTgt spid="40"/>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fade">
                                      <p:cBhvr>
                                        <p:cTn id="11" dur="750"/>
                                        <p:tgtEl>
                                          <p:spTgt spid="45"/>
                                        </p:tgtEl>
                                      </p:cBhvr>
                                    </p:animEffect>
                                  </p:childTnLst>
                                </p:cTn>
                              </p:par>
                            </p:childTnLst>
                          </p:cTn>
                        </p:par>
                        <p:par>
                          <p:cTn id="12" fill="hold">
                            <p:stCondLst>
                              <p:cond delay="1750"/>
                            </p:stCondLst>
                            <p:childTnLst>
                              <p:par>
                                <p:cTn id="13" presetID="10" presetClass="entr" presetSubtype="0" fill="hold" nodeType="afterEffect">
                                  <p:stCondLst>
                                    <p:cond delay="0"/>
                                  </p:stCondLst>
                                  <p:childTnLst>
                                    <p:set>
                                      <p:cBhvr>
                                        <p:cTn id="14" dur="1" fill="hold">
                                          <p:stCondLst>
                                            <p:cond delay="0"/>
                                          </p:stCondLst>
                                        </p:cTn>
                                        <p:tgtEl>
                                          <p:spTgt spid="46"/>
                                        </p:tgtEl>
                                        <p:attrNameLst>
                                          <p:attrName>style.visibility</p:attrName>
                                        </p:attrNameLst>
                                      </p:cBhvr>
                                      <p:to>
                                        <p:strVal val="visible"/>
                                      </p:to>
                                    </p:set>
                                    <p:animEffect transition="in" filter="fade">
                                      <p:cBhvr>
                                        <p:cTn id="15" dur="750"/>
                                        <p:tgtEl>
                                          <p:spTgt spid="46"/>
                                        </p:tgtEl>
                                      </p:cBhvr>
                                    </p:animEffect>
                                  </p:childTnLst>
                                </p:cTn>
                              </p:par>
                            </p:childTnLst>
                          </p:cTn>
                        </p:par>
                        <p:par>
                          <p:cTn id="16" fill="hold">
                            <p:stCondLst>
                              <p:cond delay="2500"/>
                            </p:stCondLst>
                            <p:childTnLst>
                              <p:par>
                                <p:cTn id="17" presetID="10" presetClass="entr" presetSubtype="0" fill="hold" nodeType="afterEffect">
                                  <p:stCondLst>
                                    <p:cond delay="0"/>
                                  </p:stCondLst>
                                  <p:childTnLst>
                                    <p:set>
                                      <p:cBhvr>
                                        <p:cTn id="18" dur="1" fill="hold">
                                          <p:stCondLst>
                                            <p:cond delay="0"/>
                                          </p:stCondLst>
                                        </p:cTn>
                                        <p:tgtEl>
                                          <p:spTgt spid="47"/>
                                        </p:tgtEl>
                                        <p:attrNameLst>
                                          <p:attrName>style.visibility</p:attrName>
                                        </p:attrNameLst>
                                      </p:cBhvr>
                                      <p:to>
                                        <p:strVal val="visible"/>
                                      </p:to>
                                    </p:set>
                                    <p:animEffect transition="in" filter="fade">
                                      <p:cBhvr>
                                        <p:cTn id="19" dur="750"/>
                                        <p:tgtEl>
                                          <p:spTgt spid="47"/>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8" fill="hold" nodeType="clickEffect">
                                  <p:stCondLst>
                                    <p:cond delay="0"/>
                                  </p:stCondLst>
                                  <p:childTnLst>
                                    <p:set>
                                      <p:cBhvr>
                                        <p:cTn id="23" dur="1" fill="hold">
                                          <p:stCondLst>
                                            <p:cond delay="0"/>
                                          </p:stCondLst>
                                        </p:cTn>
                                        <p:tgtEl>
                                          <p:spTgt spid="41"/>
                                        </p:tgtEl>
                                        <p:attrNameLst>
                                          <p:attrName>style.visibility</p:attrName>
                                        </p:attrNameLst>
                                      </p:cBhvr>
                                      <p:to>
                                        <p:strVal val="visible"/>
                                      </p:to>
                                    </p:set>
                                    <p:anim calcmode="lin" valueType="num">
                                      <p:cBhvr additive="base">
                                        <p:cTn id="24" dur="500"/>
                                        <p:tgtEl>
                                          <p:spTgt spid="41"/>
                                        </p:tgtEl>
                                        <p:attrNameLst>
                                          <p:attrName>ppt_x</p:attrName>
                                        </p:attrNameLst>
                                      </p:cBhvr>
                                      <p:tavLst>
                                        <p:tav tm="0">
                                          <p:val>
                                            <p:strVal val="#ppt_x-1"/>
                                          </p:val>
                                        </p:tav>
                                        <p:tav tm="100000">
                                          <p:val>
                                            <p:strVal val="#ppt_x"/>
                                          </p:val>
                                        </p:tav>
                                      </p:tavLst>
                                    </p:anim>
                                  </p:childTnLst>
                                </p:cTn>
                              </p:par>
                              <p:par>
                                <p:cTn id="25" presetID="2" presetClass="entr" presetSubtype="2" fill="hold" nodeType="withEffect">
                                  <p:stCondLst>
                                    <p:cond delay="0"/>
                                  </p:stCondLst>
                                  <p:childTnLst>
                                    <p:set>
                                      <p:cBhvr>
                                        <p:cTn id="26" dur="1" fill="hold">
                                          <p:stCondLst>
                                            <p:cond delay="0"/>
                                          </p:stCondLst>
                                        </p:cTn>
                                        <p:tgtEl>
                                          <p:spTgt spid="42"/>
                                        </p:tgtEl>
                                        <p:attrNameLst>
                                          <p:attrName>style.visibility</p:attrName>
                                        </p:attrNameLst>
                                      </p:cBhvr>
                                      <p:to>
                                        <p:strVal val="visible"/>
                                      </p:to>
                                    </p:set>
                                    <p:anim calcmode="lin" valueType="num">
                                      <p:cBhvr additive="base">
                                        <p:cTn id="27" dur="500"/>
                                        <p:tgtEl>
                                          <p:spTgt spid="42"/>
                                        </p:tgtEl>
                                        <p:attrNameLst>
                                          <p:attrName>ppt_x</p:attrName>
                                        </p:attrNameLst>
                                      </p:cBhvr>
                                      <p:tavLst>
                                        <p:tav tm="0">
                                          <p:val>
                                            <p:strVal val="#ppt_x+1"/>
                                          </p:val>
                                        </p:tav>
                                        <p:tav tm="100000">
                                          <p:val>
                                            <p:strVal val="#ppt_x"/>
                                          </p:val>
                                        </p:tav>
                                      </p:tavLst>
                                    </p:anim>
                                  </p:childTnLst>
                                </p:cTn>
                              </p:par>
                            </p:childTnLst>
                          </p:cTn>
                        </p:par>
                        <p:par>
                          <p:cTn id="28" fill="hold">
                            <p:stCondLst>
                              <p:cond delay="500"/>
                            </p:stCondLst>
                            <p:childTnLst>
                              <p:par>
                                <p:cTn id="29" presetID="10" presetClass="entr" presetSubtype="0" fill="hold" nodeType="after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fade">
                                      <p:cBhvr>
                                        <p:cTn id="31" dur="500"/>
                                        <p:tgtEl>
                                          <p:spTgt spid="43"/>
                                        </p:tgtEl>
                                      </p:cBhvr>
                                    </p:animEffect>
                                  </p:childTnLst>
                                </p:cTn>
                              </p:par>
                              <p:par>
                                <p:cTn id="32" presetID="10" presetClass="entr" presetSubtype="0" fill="hold" nodeType="withEffect">
                                  <p:stCondLst>
                                    <p:cond delay="0"/>
                                  </p:stCondLst>
                                  <p:childTnLst>
                                    <p:set>
                                      <p:cBhvr>
                                        <p:cTn id="33" dur="1" fill="hold">
                                          <p:stCondLst>
                                            <p:cond delay="0"/>
                                          </p:stCondLst>
                                        </p:cTn>
                                        <p:tgtEl>
                                          <p:spTgt spid="44"/>
                                        </p:tgtEl>
                                        <p:attrNameLst>
                                          <p:attrName>style.visibility</p:attrName>
                                        </p:attrNameLst>
                                      </p:cBhvr>
                                      <p:to>
                                        <p:strVal val="visible"/>
                                      </p:to>
                                    </p:set>
                                    <p:animEffect transition="in" filter="fade">
                                      <p:cBhvr>
                                        <p:cTn id="34" dur="500"/>
                                        <p:tgtEl>
                                          <p:spTgt spid="44"/>
                                        </p:tgtEl>
                                      </p:cBhvr>
                                    </p:animEffect>
                                  </p:childTnLst>
                                </p:cTn>
                              </p:par>
                            </p:childTnLst>
                          </p:cTn>
                        </p:par>
                        <p:par>
                          <p:cTn id="35" fill="hold">
                            <p:stCondLst>
                              <p:cond delay="1000"/>
                            </p:stCondLst>
                            <p:childTnLst>
                              <p:par>
                                <p:cTn id="36" presetID="10" presetClass="entr" presetSubtype="0" fill="hold" nodeType="afterEffect">
                                  <p:stCondLst>
                                    <p:cond delay="0"/>
                                  </p:stCondLst>
                                  <p:childTnLst>
                                    <p:set>
                                      <p:cBhvr>
                                        <p:cTn id="37" dur="1" fill="hold">
                                          <p:stCondLst>
                                            <p:cond delay="0"/>
                                          </p:stCondLst>
                                        </p:cTn>
                                        <p:tgtEl>
                                          <p:spTgt spid="49"/>
                                        </p:tgtEl>
                                        <p:attrNameLst>
                                          <p:attrName>style.visibility</p:attrName>
                                        </p:attrNameLst>
                                      </p:cBhvr>
                                      <p:to>
                                        <p:strVal val="visible"/>
                                      </p:to>
                                    </p:set>
                                    <p:animEffect transition="in" filter="fade">
                                      <p:cBhvr>
                                        <p:cTn id="38" dur="75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3"/>
          <p:cNvSpPr/>
          <p:nvPr/>
        </p:nvSpPr>
        <p:spPr>
          <a:xfrm rot="1891259">
            <a:off x="8857492" y="1809505"/>
            <a:ext cx="2686190" cy="3139438"/>
          </a:xfrm>
          <a:custGeom>
            <a:avLst/>
            <a:gdLst/>
            <a:ahLst/>
            <a:cxnLst/>
            <a:rect l="l" t="t" r="r" b="b"/>
            <a:pathLst>
              <a:path w="3256770" h="3806294" extrusionOk="0">
                <a:moveTo>
                  <a:pt x="424422" y="313631"/>
                </a:moveTo>
                <a:lnTo>
                  <a:pt x="2801257" y="0"/>
                </a:lnTo>
                <a:lnTo>
                  <a:pt x="3256770" y="3806294"/>
                </a:lnTo>
                <a:lnTo>
                  <a:pt x="0" y="3802743"/>
                </a:lnTo>
                <a:lnTo>
                  <a:pt x="424422" y="313631"/>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531">
              <a:solidFill>
                <a:srgbClr val="FFFFFF"/>
              </a:solidFill>
              <a:latin typeface="Microsoft Yahei"/>
              <a:ea typeface="Microsoft Yahei"/>
              <a:cs typeface="Microsoft Yahei"/>
              <a:sym typeface="Microsoft Yahei"/>
            </a:endParaRPr>
          </a:p>
        </p:txBody>
      </p:sp>
      <p:sp>
        <p:nvSpPr>
          <p:cNvPr id="57" name="Google Shape;57;p3"/>
          <p:cNvSpPr/>
          <p:nvPr/>
        </p:nvSpPr>
        <p:spPr>
          <a:xfrm>
            <a:off x="8730251" y="1638617"/>
            <a:ext cx="2496055" cy="324337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531">
              <a:solidFill>
                <a:srgbClr val="FFFFFF"/>
              </a:solidFill>
              <a:latin typeface="Microsoft Yahei"/>
              <a:ea typeface="Microsoft Yahei"/>
              <a:cs typeface="Microsoft Yahei"/>
              <a:sym typeface="Microsoft Yahei"/>
            </a:endParaRPr>
          </a:p>
        </p:txBody>
      </p:sp>
      <p:sp>
        <p:nvSpPr>
          <p:cNvPr id="58" name="Google Shape;58;p3"/>
          <p:cNvSpPr/>
          <p:nvPr/>
        </p:nvSpPr>
        <p:spPr>
          <a:xfrm>
            <a:off x="8729863" y="1638617"/>
            <a:ext cx="2502984" cy="2588885"/>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9" name="Google Shape;59;p3"/>
          <p:cNvSpPr/>
          <p:nvPr/>
        </p:nvSpPr>
        <p:spPr>
          <a:xfrm rot="765310">
            <a:off x="4827441" y="1429770"/>
            <a:ext cx="2968153" cy="3468978"/>
          </a:xfrm>
          <a:custGeom>
            <a:avLst/>
            <a:gdLst/>
            <a:ahLst/>
            <a:cxnLst/>
            <a:rect l="l" t="t" r="r" b="b"/>
            <a:pathLst>
              <a:path w="3256770" h="3806294" extrusionOk="0">
                <a:moveTo>
                  <a:pt x="424422" y="313631"/>
                </a:moveTo>
                <a:lnTo>
                  <a:pt x="2801257" y="0"/>
                </a:lnTo>
                <a:lnTo>
                  <a:pt x="3256770" y="3806294"/>
                </a:lnTo>
                <a:lnTo>
                  <a:pt x="0" y="3802743"/>
                </a:lnTo>
                <a:lnTo>
                  <a:pt x="424422" y="313631"/>
                </a:lnTo>
                <a:close/>
              </a:path>
            </a:pathLst>
          </a:cu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531">
              <a:solidFill>
                <a:srgbClr val="FFFFFF"/>
              </a:solidFill>
              <a:latin typeface="Microsoft Yahei"/>
              <a:ea typeface="Microsoft Yahei"/>
              <a:cs typeface="Microsoft Yahei"/>
              <a:sym typeface="Microsoft Yahei"/>
            </a:endParaRPr>
          </a:p>
        </p:txBody>
      </p:sp>
      <p:sp>
        <p:nvSpPr>
          <p:cNvPr id="60" name="Google Shape;60;p3"/>
          <p:cNvSpPr/>
          <p:nvPr/>
        </p:nvSpPr>
        <p:spPr>
          <a:xfrm>
            <a:off x="5102279" y="1621554"/>
            <a:ext cx="2496055" cy="3243377"/>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531">
              <a:solidFill>
                <a:srgbClr val="FFFFFF"/>
              </a:solidFill>
              <a:latin typeface="Microsoft Yahei"/>
              <a:ea typeface="Microsoft Yahei"/>
              <a:cs typeface="Microsoft Yahei"/>
              <a:sym typeface="Microsoft Yahei"/>
            </a:endParaRPr>
          </a:p>
        </p:txBody>
      </p:sp>
      <p:sp>
        <p:nvSpPr>
          <p:cNvPr id="61" name="Google Shape;61;p3"/>
          <p:cNvSpPr/>
          <p:nvPr/>
        </p:nvSpPr>
        <p:spPr>
          <a:xfrm>
            <a:off x="5092142" y="1606675"/>
            <a:ext cx="2502984" cy="2620828"/>
          </a:xfrm>
          <a:prstGeom prst="rect">
            <a:avLst/>
          </a:prstGeom>
          <a:blipFill rotWithShape="1">
            <a:blip r:embed="rId4">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 name="Google Shape;62;p3"/>
          <p:cNvSpPr/>
          <p:nvPr/>
        </p:nvSpPr>
        <p:spPr>
          <a:xfrm rot="1321971">
            <a:off x="1573547" y="1336285"/>
            <a:ext cx="2686190" cy="3139438"/>
          </a:xfrm>
          <a:custGeom>
            <a:avLst/>
            <a:gdLst/>
            <a:ahLst/>
            <a:cxnLst/>
            <a:rect l="l" t="t" r="r" b="b"/>
            <a:pathLst>
              <a:path w="3256770" h="3806294" extrusionOk="0">
                <a:moveTo>
                  <a:pt x="424422" y="313631"/>
                </a:moveTo>
                <a:lnTo>
                  <a:pt x="2801257" y="0"/>
                </a:lnTo>
                <a:lnTo>
                  <a:pt x="3256770" y="3806294"/>
                </a:lnTo>
                <a:lnTo>
                  <a:pt x="0" y="3802743"/>
                </a:lnTo>
                <a:lnTo>
                  <a:pt x="424422" y="313631"/>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531">
              <a:solidFill>
                <a:srgbClr val="FFFFFF"/>
              </a:solidFill>
              <a:latin typeface="Microsoft Yahei"/>
              <a:ea typeface="Microsoft Yahei"/>
              <a:cs typeface="Microsoft Yahei"/>
              <a:sym typeface="Microsoft Yahei"/>
            </a:endParaRPr>
          </a:p>
        </p:txBody>
      </p:sp>
      <p:sp>
        <p:nvSpPr>
          <p:cNvPr id="63" name="Google Shape;63;p3"/>
          <p:cNvSpPr/>
          <p:nvPr/>
        </p:nvSpPr>
        <p:spPr>
          <a:xfrm>
            <a:off x="1434542" y="1621554"/>
            <a:ext cx="2496055" cy="3243377"/>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2531">
              <a:solidFill>
                <a:srgbClr val="FFFFFF"/>
              </a:solidFill>
              <a:latin typeface="Microsoft Yahei"/>
              <a:ea typeface="Microsoft Yahei"/>
              <a:cs typeface="Microsoft Yahei"/>
              <a:sym typeface="Microsoft Yahei"/>
            </a:endParaRPr>
          </a:p>
        </p:txBody>
      </p:sp>
      <p:sp>
        <p:nvSpPr>
          <p:cNvPr id="64" name="Google Shape;64;p3"/>
          <p:cNvSpPr/>
          <p:nvPr/>
        </p:nvSpPr>
        <p:spPr>
          <a:xfrm>
            <a:off x="1666215" y="4151493"/>
            <a:ext cx="1992790" cy="698717"/>
          </a:xfrm>
          <a:prstGeom prst="rect">
            <a:avLst/>
          </a:prstGeom>
          <a:noFill/>
          <a:ln>
            <a:noFill/>
          </a:ln>
        </p:spPr>
        <p:txBody>
          <a:bodyPr spcFirstLastPara="1" wrap="square" lIns="91425" tIns="45700" rIns="91425" bIns="45700" anchor="ctr" anchorCtr="0">
            <a:spAutoFit/>
          </a:bodyPr>
          <a:lstStyle/>
          <a:p>
            <a:pPr marL="0" marR="0" lvl="0" indent="0" algn="ctr" rtl="0">
              <a:lnSpc>
                <a:spcPct val="150000"/>
              </a:lnSpc>
              <a:spcBef>
                <a:spcPts val="0"/>
              </a:spcBef>
              <a:spcAft>
                <a:spcPts val="0"/>
              </a:spcAft>
              <a:buNone/>
            </a:pPr>
            <a:r>
              <a:rPr lang="zh-CN" sz="1400">
                <a:solidFill>
                  <a:schemeClr val="lt1"/>
                </a:solidFill>
                <a:latin typeface="Arial"/>
                <a:ea typeface="Arial"/>
                <a:cs typeface="Arial"/>
                <a:sym typeface="Arial"/>
              </a:rPr>
              <a:t>Human-Supervised</a:t>
            </a:r>
            <a:endParaRPr/>
          </a:p>
          <a:p>
            <a:pPr marL="0" marR="0" lvl="0" indent="0" algn="ctr" rtl="0">
              <a:lnSpc>
                <a:spcPct val="150000"/>
              </a:lnSpc>
              <a:spcBef>
                <a:spcPts val="0"/>
              </a:spcBef>
              <a:spcAft>
                <a:spcPts val="0"/>
              </a:spcAft>
              <a:buNone/>
            </a:pPr>
            <a:r>
              <a:rPr lang="zh-CN" sz="1400">
                <a:solidFill>
                  <a:schemeClr val="lt1"/>
                </a:solidFill>
                <a:latin typeface="Arial"/>
                <a:ea typeface="Arial"/>
                <a:cs typeface="Arial"/>
                <a:sym typeface="Arial"/>
              </a:rPr>
              <a:t>Autonomous Weapons</a:t>
            </a:r>
            <a:endParaRPr>
              <a:solidFill>
                <a:schemeClr val="lt1"/>
              </a:solidFill>
            </a:endParaRPr>
          </a:p>
        </p:txBody>
      </p:sp>
      <p:sp>
        <p:nvSpPr>
          <p:cNvPr id="65" name="Google Shape;65;p3"/>
          <p:cNvSpPr/>
          <p:nvPr/>
        </p:nvSpPr>
        <p:spPr>
          <a:xfrm>
            <a:off x="1427613" y="1621552"/>
            <a:ext cx="2502984" cy="2620828"/>
          </a:xfrm>
          <a:prstGeom prst="rect">
            <a:avLst/>
          </a:prstGeom>
          <a:blipFill rotWithShape="1">
            <a:blip r:embed="rId5">
              <a:alphaModFix/>
            </a:blip>
            <a:stretch>
              <a:fillRect/>
            </a:stretch>
          </a:blip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 name="Google Shape;66;p3"/>
          <p:cNvSpPr/>
          <p:nvPr/>
        </p:nvSpPr>
        <p:spPr>
          <a:xfrm>
            <a:off x="5119593" y="4313075"/>
            <a:ext cx="2460866" cy="375552"/>
          </a:xfrm>
          <a:prstGeom prst="rect">
            <a:avLst/>
          </a:prstGeom>
          <a:noFill/>
          <a:ln>
            <a:noFill/>
          </a:ln>
        </p:spPr>
        <p:txBody>
          <a:bodyPr spcFirstLastPara="1" wrap="square" lIns="91425" tIns="45700" rIns="91425" bIns="45700" anchor="t" anchorCtr="0">
            <a:spAutoFit/>
          </a:bodyPr>
          <a:lstStyle/>
          <a:p>
            <a:pPr marL="0" marR="0" lvl="0" indent="0" algn="just" rtl="0">
              <a:lnSpc>
                <a:spcPct val="150000"/>
              </a:lnSpc>
              <a:spcBef>
                <a:spcPts val="0"/>
              </a:spcBef>
              <a:spcAft>
                <a:spcPts val="0"/>
              </a:spcAft>
              <a:buNone/>
            </a:pPr>
            <a:r>
              <a:rPr lang="zh-CN" sz="1400">
                <a:solidFill>
                  <a:schemeClr val="lt1"/>
                </a:solidFill>
                <a:latin typeface="Arial"/>
                <a:ea typeface="Arial"/>
                <a:cs typeface="Arial"/>
                <a:sym typeface="Arial"/>
              </a:rPr>
              <a:t>Semi-Autonomous Weapons</a:t>
            </a:r>
            <a:endParaRPr sz="1400">
              <a:solidFill>
                <a:schemeClr val="lt1"/>
              </a:solidFill>
              <a:latin typeface="Arial"/>
              <a:ea typeface="Arial"/>
              <a:cs typeface="Arial"/>
              <a:sym typeface="Arial"/>
            </a:endParaRPr>
          </a:p>
          <a:p>
            <a:pPr marL="0" marR="0" lvl="0" indent="0" algn="ctr" rtl="0">
              <a:lnSpc>
                <a:spcPct val="150000"/>
              </a:lnSpc>
              <a:spcBef>
                <a:spcPts val="0"/>
              </a:spcBef>
              <a:spcAft>
                <a:spcPts val="0"/>
              </a:spcAft>
              <a:buNone/>
            </a:pPr>
            <a:r>
              <a:rPr lang="zh-CN">
                <a:solidFill>
                  <a:schemeClr val="lt1"/>
                </a:solidFill>
              </a:rPr>
              <a:t>Human in the loop</a:t>
            </a:r>
            <a:endParaRPr>
              <a:solidFill>
                <a:schemeClr val="lt1"/>
              </a:solidFill>
            </a:endParaRPr>
          </a:p>
        </p:txBody>
      </p:sp>
      <p:sp>
        <p:nvSpPr>
          <p:cNvPr id="67" name="Google Shape;67;p3"/>
          <p:cNvSpPr/>
          <p:nvPr/>
        </p:nvSpPr>
        <p:spPr>
          <a:xfrm>
            <a:off x="8941657" y="4313075"/>
            <a:ext cx="1992790" cy="375552"/>
          </a:xfrm>
          <a:prstGeom prst="rect">
            <a:avLst/>
          </a:prstGeom>
          <a:noFill/>
          <a:ln>
            <a:noFill/>
          </a:ln>
        </p:spPr>
        <p:txBody>
          <a:bodyPr spcFirstLastPara="1" wrap="square" lIns="91425" tIns="45700" rIns="91425" bIns="45700" anchor="t" anchorCtr="0">
            <a:spAutoFit/>
          </a:bodyPr>
          <a:lstStyle/>
          <a:p>
            <a:pPr marL="0" marR="0" lvl="0" indent="0" algn="just" rtl="0">
              <a:lnSpc>
                <a:spcPct val="150000"/>
              </a:lnSpc>
              <a:spcBef>
                <a:spcPts val="0"/>
              </a:spcBef>
              <a:spcAft>
                <a:spcPts val="0"/>
              </a:spcAft>
              <a:buNone/>
            </a:pPr>
            <a:r>
              <a:rPr lang="zh-CN" sz="1400">
                <a:solidFill>
                  <a:schemeClr val="lt1"/>
                </a:solidFill>
                <a:latin typeface="Arial"/>
                <a:ea typeface="Arial"/>
                <a:cs typeface="Arial"/>
                <a:sym typeface="Arial"/>
              </a:rPr>
              <a:t>Autonomous Weapons</a:t>
            </a:r>
            <a:endParaRPr sz="1400">
              <a:solidFill>
                <a:schemeClr val="lt1"/>
              </a:solidFill>
              <a:latin typeface="Arial"/>
              <a:ea typeface="Arial"/>
              <a:cs typeface="Arial"/>
              <a:sym typeface="Arial"/>
            </a:endParaRPr>
          </a:p>
          <a:p>
            <a:pPr marL="0" marR="0" lvl="0" indent="0" algn="ctr" rtl="0">
              <a:lnSpc>
                <a:spcPct val="150000"/>
              </a:lnSpc>
              <a:spcBef>
                <a:spcPts val="0"/>
              </a:spcBef>
              <a:spcAft>
                <a:spcPts val="0"/>
              </a:spcAft>
              <a:buNone/>
            </a:pPr>
            <a:r>
              <a:rPr lang="zh-CN">
                <a:solidFill>
                  <a:schemeClr val="lt1"/>
                </a:solidFill>
              </a:rPr>
              <a:t>Human out of the loop</a:t>
            </a:r>
            <a:endParaRPr>
              <a:solidFill>
                <a:schemeClr val="lt1"/>
              </a:solidFill>
            </a:endParaRPr>
          </a:p>
        </p:txBody>
      </p:sp>
      <p:sp>
        <p:nvSpPr>
          <p:cNvPr id="68" name="Google Shape;68;p3"/>
          <p:cNvSpPr txBox="1"/>
          <p:nvPr/>
        </p:nvSpPr>
        <p:spPr>
          <a:xfrm>
            <a:off x="361950" y="269589"/>
            <a:ext cx="3067050" cy="378111"/>
          </a:xfrm>
          <a:prstGeom prst="rect">
            <a:avLst/>
          </a:prstGeom>
          <a:noFill/>
          <a:ln>
            <a:noFill/>
          </a:ln>
        </p:spPr>
        <p:txBody>
          <a:bodyPr spcFirstLastPara="1" wrap="square" lIns="96425" tIns="48200" rIns="96425" bIns="48200" anchor="t" anchorCtr="0">
            <a:noAutofit/>
          </a:bodyPr>
          <a:lstStyle/>
          <a:p>
            <a:pPr marL="0" marR="0" lvl="0" indent="0" algn="l" rtl="0">
              <a:spcBef>
                <a:spcPts val="0"/>
              </a:spcBef>
              <a:spcAft>
                <a:spcPts val="0"/>
              </a:spcAft>
              <a:buClr>
                <a:srgbClr val="253A1E"/>
              </a:buClr>
              <a:buSzPts val="2900"/>
              <a:buFont typeface="Arial"/>
              <a:buNone/>
            </a:pPr>
            <a:r>
              <a:rPr lang="zh-CN" sz="2000" cap="none">
                <a:solidFill>
                  <a:srgbClr val="7F7F7F"/>
                </a:solidFill>
                <a:latin typeface="Microsoft Yahei"/>
                <a:ea typeface="Microsoft Yahei"/>
                <a:cs typeface="Microsoft Yahei"/>
                <a:sym typeface="Microsoft Yahei"/>
              </a:rPr>
              <a:t>Examples</a:t>
            </a:r>
            <a:endParaRPr/>
          </a:p>
        </p:txBody>
      </p:sp>
      <p:sp>
        <p:nvSpPr>
          <p:cNvPr id="69" name="Google Shape;69;p3"/>
          <p:cNvSpPr txBox="1"/>
          <p:nvPr/>
        </p:nvSpPr>
        <p:spPr>
          <a:xfrm>
            <a:off x="1130601" y="5183608"/>
            <a:ext cx="3097008" cy="1482663"/>
          </a:xfrm>
          <a:prstGeom prst="rect">
            <a:avLst/>
          </a:prstGeom>
          <a:noFill/>
          <a:ln>
            <a:noFill/>
          </a:ln>
        </p:spPr>
        <p:txBody>
          <a:bodyPr spcFirstLastPara="1" wrap="square" lIns="96425" tIns="48200" rIns="96425" bIns="48200" anchor="t" anchorCtr="0">
            <a:noAutofit/>
          </a:bodyPr>
          <a:lstStyle/>
          <a:p>
            <a:pPr marL="0" marR="0" lvl="0" indent="0" algn="just" rtl="0">
              <a:lnSpc>
                <a:spcPct val="150000"/>
              </a:lnSpc>
              <a:spcBef>
                <a:spcPts val="0"/>
              </a:spcBef>
              <a:spcAft>
                <a:spcPts val="0"/>
              </a:spcAft>
              <a:buClr>
                <a:srgbClr val="253A1E"/>
              </a:buClr>
              <a:buSzPts val="1740"/>
              <a:buFont typeface="Arial"/>
              <a:buNone/>
            </a:pPr>
            <a:r>
              <a:rPr lang="zh-CN" sz="1200" cap="none">
                <a:solidFill>
                  <a:schemeClr val="dk1"/>
                </a:solidFill>
                <a:latin typeface="Arial"/>
                <a:ea typeface="Arial"/>
                <a:cs typeface="Arial"/>
                <a:sym typeface="Arial"/>
              </a:rPr>
              <a:t>A weapon system with the characteristics of an autonomous weapon system, but with the </a:t>
            </a:r>
            <a:r>
              <a:rPr lang="zh-CN" sz="1200" cap="none">
                <a:solidFill>
                  <a:srgbClr val="980000"/>
                </a:solidFill>
                <a:latin typeface="Arial"/>
                <a:ea typeface="Arial"/>
                <a:cs typeface="Arial"/>
                <a:sym typeface="Arial"/>
              </a:rPr>
              <a:t>ability for human operators to monitor</a:t>
            </a:r>
            <a:r>
              <a:rPr lang="zh-CN" sz="1200" cap="none">
                <a:solidFill>
                  <a:schemeClr val="dk1"/>
                </a:solidFill>
                <a:latin typeface="Arial"/>
                <a:ea typeface="Arial"/>
                <a:cs typeface="Arial"/>
                <a:sym typeface="Arial"/>
              </a:rPr>
              <a:t> the weapon system’s performance and intervene to halt its operation, if necessary.</a:t>
            </a:r>
            <a:endParaRPr sz="1200" b="1" cap="none">
              <a:solidFill>
                <a:schemeClr val="dk1"/>
              </a:solidFill>
              <a:latin typeface="Arial"/>
              <a:ea typeface="Arial"/>
              <a:cs typeface="Arial"/>
              <a:sym typeface="Arial"/>
            </a:endParaRPr>
          </a:p>
        </p:txBody>
      </p:sp>
      <p:sp>
        <p:nvSpPr>
          <p:cNvPr id="70" name="Google Shape;70;p3"/>
          <p:cNvSpPr txBox="1"/>
          <p:nvPr/>
        </p:nvSpPr>
        <p:spPr>
          <a:xfrm>
            <a:off x="4801522" y="5269180"/>
            <a:ext cx="3097008" cy="1482663"/>
          </a:xfrm>
          <a:prstGeom prst="rect">
            <a:avLst/>
          </a:prstGeom>
          <a:noFill/>
          <a:ln>
            <a:noFill/>
          </a:ln>
        </p:spPr>
        <p:txBody>
          <a:bodyPr spcFirstLastPara="1" wrap="square" lIns="96425" tIns="48200" rIns="96425" bIns="48200" anchor="t" anchorCtr="0">
            <a:noAutofit/>
          </a:bodyPr>
          <a:lstStyle/>
          <a:p>
            <a:pPr marL="0" marR="0" lvl="0" indent="0" algn="just" rtl="0">
              <a:lnSpc>
                <a:spcPct val="150000"/>
              </a:lnSpc>
              <a:spcBef>
                <a:spcPts val="0"/>
              </a:spcBef>
              <a:spcAft>
                <a:spcPts val="0"/>
              </a:spcAft>
              <a:buClr>
                <a:srgbClr val="253A1E"/>
              </a:buClr>
              <a:buSzPts val="1740"/>
              <a:buFont typeface="Arial"/>
              <a:buNone/>
            </a:pPr>
            <a:r>
              <a:rPr lang="zh-CN" sz="1200" cap="none">
                <a:solidFill>
                  <a:schemeClr val="dk1"/>
                </a:solidFill>
                <a:latin typeface="Arial"/>
                <a:ea typeface="Arial"/>
                <a:cs typeface="Arial"/>
                <a:sym typeface="Arial"/>
              </a:rPr>
              <a:t>A weapon system that incorporates autonomy into one or more targeting functions and once activated, is intended to </a:t>
            </a:r>
            <a:r>
              <a:rPr lang="zh-CN" sz="1200" cap="none">
                <a:solidFill>
                  <a:srgbClr val="980000"/>
                </a:solidFill>
                <a:latin typeface="Arial"/>
                <a:ea typeface="Arial"/>
                <a:cs typeface="Arial"/>
                <a:sym typeface="Arial"/>
              </a:rPr>
              <a:t>only engage individual targets or specific groups of target that a human has decided</a:t>
            </a:r>
            <a:r>
              <a:rPr lang="zh-CN" sz="1200" cap="none">
                <a:solidFill>
                  <a:schemeClr val="dk1"/>
                </a:solidFill>
                <a:latin typeface="Arial"/>
                <a:ea typeface="Arial"/>
                <a:cs typeface="Arial"/>
                <a:sym typeface="Arial"/>
              </a:rPr>
              <a:t> are to be engaged.</a:t>
            </a:r>
            <a:endParaRPr>
              <a:solidFill>
                <a:schemeClr val="dk1"/>
              </a:solidFill>
            </a:endParaRPr>
          </a:p>
        </p:txBody>
      </p:sp>
      <p:sp>
        <p:nvSpPr>
          <p:cNvPr id="71" name="Google Shape;71;p3"/>
          <p:cNvSpPr txBox="1"/>
          <p:nvPr/>
        </p:nvSpPr>
        <p:spPr>
          <a:xfrm>
            <a:off x="8652083" y="5419514"/>
            <a:ext cx="3097008" cy="1482663"/>
          </a:xfrm>
          <a:prstGeom prst="rect">
            <a:avLst/>
          </a:prstGeom>
          <a:noFill/>
          <a:ln>
            <a:noFill/>
          </a:ln>
        </p:spPr>
        <p:txBody>
          <a:bodyPr spcFirstLastPara="1" wrap="square" lIns="96425" tIns="48200" rIns="96425" bIns="48200" anchor="t" anchorCtr="0">
            <a:noAutofit/>
          </a:bodyPr>
          <a:lstStyle/>
          <a:p>
            <a:pPr marL="0" marR="0" lvl="0" indent="0" algn="just" rtl="0">
              <a:lnSpc>
                <a:spcPct val="150000"/>
              </a:lnSpc>
              <a:spcBef>
                <a:spcPts val="0"/>
              </a:spcBef>
              <a:spcAft>
                <a:spcPts val="0"/>
              </a:spcAft>
              <a:buClr>
                <a:srgbClr val="253A1E"/>
              </a:buClr>
              <a:buSzPts val="1740"/>
              <a:buFont typeface="Arial"/>
              <a:buNone/>
            </a:pPr>
            <a:r>
              <a:rPr lang="zh-CN" sz="1200" cap="none">
                <a:solidFill>
                  <a:schemeClr val="dk1"/>
                </a:solidFill>
                <a:latin typeface="Arial"/>
                <a:ea typeface="Arial"/>
                <a:cs typeface="Arial"/>
                <a:sym typeface="Arial"/>
              </a:rPr>
              <a:t>A weapon system that, once activated, is intended to select and engage targets where </a:t>
            </a:r>
            <a:r>
              <a:rPr lang="zh-CN" sz="1200" cap="none">
                <a:solidFill>
                  <a:srgbClr val="980000"/>
                </a:solidFill>
                <a:latin typeface="Arial"/>
                <a:ea typeface="Arial"/>
                <a:cs typeface="Arial"/>
                <a:sym typeface="Arial"/>
              </a:rPr>
              <a:t>a human has not decided</a:t>
            </a:r>
            <a:r>
              <a:rPr lang="zh-CN" sz="1200" cap="none">
                <a:solidFill>
                  <a:schemeClr val="dk1"/>
                </a:solidFill>
                <a:latin typeface="Arial"/>
                <a:ea typeface="Arial"/>
                <a:cs typeface="Arial"/>
                <a:sym typeface="Arial"/>
              </a:rPr>
              <a:t> those specific targets are to be engaged.</a:t>
            </a:r>
            <a:endParaRPr>
              <a:solidFill>
                <a:schemeClr val="dk1"/>
              </a:solidFill>
            </a:endParaRPr>
          </a:p>
        </p:txBody>
      </p:sp>
      <p:pic>
        <p:nvPicPr>
          <p:cNvPr id="72" name="Google Shape;72;p3" descr="A picture containing outdoor, sky, plane, flying&#10;&#10;Description automatically generated"/>
          <p:cNvPicPr preferRelativeResize="0"/>
          <p:nvPr/>
        </p:nvPicPr>
        <p:blipFill rotWithShape="1">
          <a:blip r:embed="rId6">
            <a:alphaModFix amt="5000"/>
          </a:blip>
          <a:srcRect/>
          <a:stretch/>
        </p:blipFill>
        <p:spPr>
          <a:xfrm>
            <a:off x="0" y="-20358"/>
            <a:ext cx="12858752" cy="725300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62"/>
                                        </p:tgtEl>
                                        <p:attrNameLst>
                                          <p:attrName>style.visibility</p:attrName>
                                        </p:attrNameLst>
                                      </p:cBhvr>
                                      <p:to>
                                        <p:strVal val="visible"/>
                                      </p:to>
                                    </p:set>
                                    <p:animEffect transition="in" filter="fade">
                                      <p:cBhvr>
                                        <p:cTn id="7" dur="1000"/>
                                        <p:tgtEl>
                                          <p:spTgt spid="62"/>
                                        </p:tgtEl>
                                      </p:cBhvr>
                                    </p:animEffect>
                                  </p:childTnLst>
                                </p:cTn>
                              </p:par>
                            </p:childTnLst>
                          </p:cTn>
                        </p:par>
                        <p:par>
                          <p:cTn id="8" fill="hold">
                            <p:stCondLst>
                              <p:cond delay="1000"/>
                            </p:stCondLst>
                            <p:childTnLst>
                              <p:par>
                                <p:cTn id="9" presetID="10" presetClass="entr" presetSubtype="0" fill="hold" nodeType="afterEffect">
                                  <p:stCondLst>
                                    <p:cond delay="0"/>
                                  </p:stCondLst>
                                  <p:childTnLst>
                                    <p:set>
                                      <p:cBhvr>
                                        <p:cTn id="10" dur="1" fill="hold">
                                          <p:stCondLst>
                                            <p:cond delay="0"/>
                                          </p:stCondLst>
                                        </p:cTn>
                                        <p:tgtEl>
                                          <p:spTgt spid="63"/>
                                        </p:tgtEl>
                                        <p:attrNameLst>
                                          <p:attrName>style.visibility</p:attrName>
                                        </p:attrNameLst>
                                      </p:cBhvr>
                                      <p:to>
                                        <p:strVal val="visible"/>
                                      </p:to>
                                    </p:set>
                                    <p:animEffect transition="in" filter="fade">
                                      <p:cBhvr>
                                        <p:cTn id="11" dur="500"/>
                                        <p:tgtEl>
                                          <p:spTgt spid="63"/>
                                        </p:tgtEl>
                                      </p:cBhvr>
                                    </p:animEffect>
                                  </p:childTnLst>
                                </p:cTn>
                              </p:par>
                            </p:childTnLst>
                          </p:cTn>
                        </p:par>
                        <p:par>
                          <p:cTn id="12" fill="hold">
                            <p:stCondLst>
                              <p:cond delay="1500"/>
                            </p:stCondLst>
                            <p:childTnLst>
                              <p:par>
                                <p:cTn id="13" presetID="10" presetClass="entr" presetSubtype="0" fill="hold" nodeType="afterEffect">
                                  <p:stCondLst>
                                    <p:cond delay="0"/>
                                  </p:stCondLst>
                                  <p:childTnLst>
                                    <p:set>
                                      <p:cBhvr>
                                        <p:cTn id="14" dur="1" fill="hold">
                                          <p:stCondLst>
                                            <p:cond delay="0"/>
                                          </p:stCondLst>
                                        </p:cTn>
                                        <p:tgtEl>
                                          <p:spTgt spid="65"/>
                                        </p:tgtEl>
                                        <p:attrNameLst>
                                          <p:attrName>style.visibility</p:attrName>
                                        </p:attrNameLst>
                                      </p:cBhvr>
                                      <p:to>
                                        <p:strVal val="visible"/>
                                      </p:to>
                                    </p:set>
                                    <p:animEffect transition="in" filter="fade">
                                      <p:cBhvr>
                                        <p:cTn id="15" dur="500"/>
                                        <p:tgtEl>
                                          <p:spTgt spid="65"/>
                                        </p:tgtEl>
                                      </p:cBhvr>
                                    </p:animEffect>
                                  </p:childTnLst>
                                </p:cTn>
                              </p:par>
                            </p:childTnLst>
                          </p:cTn>
                        </p:par>
                        <p:par>
                          <p:cTn id="16" fill="hold">
                            <p:stCondLst>
                              <p:cond delay="2000"/>
                            </p:stCondLst>
                            <p:childTnLst>
                              <p:par>
                                <p:cTn id="17" presetID="23" presetClass="entr" presetSubtype="16" fill="hold" nodeType="afterEffect">
                                  <p:stCondLst>
                                    <p:cond delay="0"/>
                                  </p:stCondLst>
                                  <p:childTnLst>
                                    <p:set>
                                      <p:cBhvr>
                                        <p:cTn id="18" dur="1" fill="hold">
                                          <p:stCondLst>
                                            <p:cond delay="0"/>
                                          </p:stCondLst>
                                        </p:cTn>
                                        <p:tgtEl>
                                          <p:spTgt spid="64"/>
                                        </p:tgtEl>
                                        <p:attrNameLst>
                                          <p:attrName>style.visibility</p:attrName>
                                        </p:attrNameLst>
                                      </p:cBhvr>
                                      <p:to>
                                        <p:strVal val="visible"/>
                                      </p:to>
                                    </p:set>
                                    <p:anim calcmode="lin" valueType="num">
                                      <p:cBhvr additive="base">
                                        <p:cTn id="19" dur="500"/>
                                        <p:tgtEl>
                                          <p:spTgt spid="64"/>
                                        </p:tgtEl>
                                        <p:attrNameLst>
                                          <p:attrName>ppt_w</p:attrName>
                                        </p:attrNameLst>
                                      </p:cBhvr>
                                      <p:tavLst>
                                        <p:tav tm="0">
                                          <p:val>
                                            <p:strVal val="0"/>
                                          </p:val>
                                        </p:tav>
                                        <p:tav tm="100000">
                                          <p:val>
                                            <p:strVal val="#ppt_w"/>
                                          </p:val>
                                        </p:tav>
                                      </p:tavLst>
                                    </p:anim>
                                    <p:anim calcmode="lin" valueType="num">
                                      <p:cBhvr additive="base">
                                        <p:cTn id="20" dur="500"/>
                                        <p:tgtEl>
                                          <p:spTgt spid="64"/>
                                        </p:tgtEl>
                                        <p:attrNameLst>
                                          <p:attrName>ppt_h</p:attrName>
                                        </p:attrNameLst>
                                      </p:cBhvr>
                                      <p:tavLst>
                                        <p:tav tm="0">
                                          <p:val>
                                            <p:strVal val="0"/>
                                          </p:val>
                                        </p:tav>
                                        <p:tav tm="100000">
                                          <p:val>
                                            <p:strVal val="#ppt_h"/>
                                          </p:val>
                                        </p:tav>
                                      </p:tavLst>
                                    </p:anim>
                                  </p:childTnLst>
                                </p:cTn>
                              </p:par>
                            </p:childTnLst>
                          </p:cTn>
                        </p:par>
                        <p:par>
                          <p:cTn id="21" fill="hold">
                            <p:stCondLst>
                              <p:cond delay="2500"/>
                            </p:stCondLst>
                            <p:childTnLst>
                              <p:par>
                                <p:cTn id="22" presetID="10" presetClass="entr" presetSubtype="0" fill="hold" nodeType="afterEffect">
                                  <p:stCondLst>
                                    <p:cond delay="0"/>
                                  </p:stCondLst>
                                  <p:childTnLst>
                                    <p:set>
                                      <p:cBhvr>
                                        <p:cTn id="23" dur="1" fill="hold">
                                          <p:stCondLst>
                                            <p:cond delay="0"/>
                                          </p:stCondLst>
                                        </p:cTn>
                                        <p:tgtEl>
                                          <p:spTgt spid="59"/>
                                        </p:tgtEl>
                                        <p:attrNameLst>
                                          <p:attrName>style.visibility</p:attrName>
                                        </p:attrNameLst>
                                      </p:cBhvr>
                                      <p:to>
                                        <p:strVal val="visible"/>
                                      </p:to>
                                    </p:set>
                                    <p:animEffect transition="in" filter="fade">
                                      <p:cBhvr>
                                        <p:cTn id="24" dur="1000"/>
                                        <p:tgtEl>
                                          <p:spTgt spid="59"/>
                                        </p:tgtEl>
                                      </p:cBhvr>
                                    </p:animEffect>
                                  </p:childTnLst>
                                </p:cTn>
                              </p:par>
                            </p:childTnLst>
                          </p:cTn>
                        </p:par>
                        <p:par>
                          <p:cTn id="25" fill="hold">
                            <p:stCondLst>
                              <p:cond delay="3500"/>
                            </p:stCondLst>
                            <p:childTnLst>
                              <p:par>
                                <p:cTn id="26" presetID="10" presetClass="entr" presetSubtype="0" fill="hold" nodeType="afterEffect">
                                  <p:stCondLst>
                                    <p:cond delay="0"/>
                                  </p:stCondLst>
                                  <p:childTnLst>
                                    <p:set>
                                      <p:cBhvr>
                                        <p:cTn id="27" dur="1" fill="hold">
                                          <p:stCondLst>
                                            <p:cond delay="0"/>
                                          </p:stCondLst>
                                        </p:cTn>
                                        <p:tgtEl>
                                          <p:spTgt spid="60"/>
                                        </p:tgtEl>
                                        <p:attrNameLst>
                                          <p:attrName>style.visibility</p:attrName>
                                        </p:attrNameLst>
                                      </p:cBhvr>
                                      <p:to>
                                        <p:strVal val="visible"/>
                                      </p:to>
                                    </p:set>
                                    <p:animEffect transition="in" filter="fade">
                                      <p:cBhvr>
                                        <p:cTn id="28" dur="500"/>
                                        <p:tgtEl>
                                          <p:spTgt spid="60"/>
                                        </p:tgtEl>
                                      </p:cBhvr>
                                    </p:animEffect>
                                  </p:childTnLst>
                                </p:cTn>
                              </p:par>
                            </p:childTnLst>
                          </p:cTn>
                        </p:par>
                        <p:par>
                          <p:cTn id="29" fill="hold">
                            <p:stCondLst>
                              <p:cond delay="4000"/>
                            </p:stCondLst>
                            <p:childTnLst>
                              <p:par>
                                <p:cTn id="30" presetID="10" presetClass="entr" presetSubtype="0" fill="hold" nodeType="afterEffect">
                                  <p:stCondLst>
                                    <p:cond delay="0"/>
                                  </p:stCondLst>
                                  <p:childTnLst>
                                    <p:set>
                                      <p:cBhvr>
                                        <p:cTn id="31" dur="1" fill="hold">
                                          <p:stCondLst>
                                            <p:cond delay="0"/>
                                          </p:stCondLst>
                                        </p:cTn>
                                        <p:tgtEl>
                                          <p:spTgt spid="61"/>
                                        </p:tgtEl>
                                        <p:attrNameLst>
                                          <p:attrName>style.visibility</p:attrName>
                                        </p:attrNameLst>
                                      </p:cBhvr>
                                      <p:to>
                                        <p:strVal val="visible"/>
                                      </p:to>
                                    </p:set>
                                    <p:animEffect transition="in" filter="fade">
                                      <p:cBhvr>
                                        <p:cTn id="32" dur="500"/>
                                        <p:tgtEl>
                                          <p:spTgt spid="61"/>
                                        </p:tgtEl>
                                      </p:cBhvr>
                                    </p:animEffect>
                                  </p:childTnLst>
                                </p:cTn>
                              </p:par>
                            </p:childTnLst>
                          </p:cTn>
                        </p:par>
                        <p:par>
                          <p:cTn id="33" fill="hold">
                            <p:stCondLst>
                              <p:cond delay="4500"/>
                            </p:stCondLst>
                            <p:childTnLst>
                              <p:par>
                                <p:cTn id="34" presetID="23" presetClass="entr" presetSubtype="16" fill="hold" nodeType="afterEffect">
                                  <p:stCondLst>
                                    <p:cond delay="0"/>
                                  </p:stCondLst>
                                  <p:childTnLst>
                                    <p:set>
                                      <p:cBhvr>
                                        <p:cTn id="35" dur="1" fill="hold">
                                          <p:stCondLst>
                                            <p:cond delay="0"/>
                                          </p:stCondLst>
                                        </p:cTn>
                                        <p:tgtEl>
                                          <p:spTgt spid="66"/>
                                        </p:tgtEl>
                                        <p:attrNameLst>
                                          <p:attrName>style.visibility</p:attrName>
                                        </p:attrNameLst>
                                      </p:cBhvr>
                                      <p:to>
                                        <p:strVal val="visible"/>
                                      </p:to>
                                    </p:set>
                                    <p:anim calcmode="lin" valueType="num">
                                      <p:cBhvr additive="base">
                                        <p:cTn id="36" dur="500"/>
                                        <p:tgtEl>
                                          <p:spTgt spid="66"/>
                                        </p:tgtEl>
                                        <p:attrNameLst>
                                          <p:attrName>ppt_w</p:attrName>
                                        </p:attrNameLst>
                                      </p:cBhvr>
                                      <p:tavLst>
                                        <p:tav tm="0">
                                          <p:val>
                                            <p:strVal val="0"/>
                                          </p:val>
                                        </p:tav>
                                        <p:tav tm="100000">
                                          <p:val>
                                            <p:strVal val="#ppt_w"/>
                                          </p:val>
                                        </p:tav>
                                      </p:tavLst>
                                    </p:anim>
                                    <p:anim calcmode="lin" valueType="num">
                                      <p:cBhvr additive="base">
                                        <p:cTn id="37" dur="500"/>
                                        <p:tgtEl>
                                          <p:spTgt spid="66"/>
                                        </p:tgtEl>
                                        <p:attrNameLst>
                                          <p:attrName>ppt_h</p:attrName>
                                        </p:attrNameLst>
                                      </p:cBhvr>
                                      <p:tavLst>
                                        <p:tav tm="0">
                                          <p:val>
                                            <p:strVal val="0"/>
                                          </p:val>
                                        </p:tav>
                                        <p:tav tm="100000">
                                          <p:val>
                                            <p:strVal val="#ppt_h"/>
                                          </p:val>
                                        </p:tav>
                                      </p:tavLst>
                                    </p:anim>
                                  </p:childTnLst>
                                </p:cTn>
                              </p:par>
                            </p:childTnLst>
                          </p:cTn>
                        </p:par>
                        <p:par>
                          <p:cTn id="38" fill="hold">
                            <p:stCondLst>
                              <p:cond delay="5000"/>
                            </p:stCondLst>
                            <p:childTnLst>
                              <p:par>
                                <p:cTn id="39" presetID="10" presetClass="entr" presetSubtype="0" fill="hold" nodeType="afterEffect">
                                  <p:stCondLst>
                                    <p:cond delay="0"/>
                                  </p:stCondLst>
                                  <p:childTnLst>
                                    <p:set>
                                      <p:cBhvr>
                                        <p:cTn id="40" dur="1" fill="hold">
                                          <p:stCondLst>
                                            <p:cond delay="0"/>
                                          </p:stCondLst>
                                        </p:cTn>
                                        <p:tgtEl>
                                          <p:spTgt spid="56"/>
                                        </p:tgtEl>
                                        <p:attrNameLst>
                                          <p:attrName>style.visibility</p:attrName>
                                        </p:attrNameLst>
                                      </p:cBhvr>
                                      <p:to>
                                        <p:strVal val="visible"/>
                                      </p:to>
                                    </p:set>
                                    <p:animEffect transition="in" filter="fade">
                                      <p:cBhvr>
                                        <p:cTn id="41" dur="1000"/>
                                        <p:tgtEl>
                                          <p:spTgt spid="56"/>
                                        </p:tgtEl>
                                      </p:cBhvr>
                                    </p:animEffect>
                                  </p:childTnLst>
                                </p:cTn>
                              </p:par>
                            </p:childTnLst>
                          </p:cTn>
                        </p:par>
                        <p:par>
                          <p:cTn id="42" fill="hold">
                            <p:stCondLst>
                              <p:cond delay="6000"/>
                            </p:stCondLst>
                            <p:childTnLst>
                              <p:par>
                                <p:cTn id="43" presetID="10" presetClass="entr" presetSubtype="0" fill="hold" nodeType="afterEffect">
                                  <p:stCondLst>
                                    <p:cond delay="0"/>
                                  </p:stCondLst>
                                  <p:childTnLst>
                                    <p:set>
                                      <p:cBhvr>
                                        <p:cTn id="44" dur="1" fill="hold">
                                          <p:stCondLst>
                                            <p:cond delay="0"/>
                                          </p:stCondLst>
                                        </p:cTn>
                                        <p:tgtEl>
                                          <p:spTgt spid="57"/>
                                        </p:tgtEl>
                                        <p:attrNameLst>
                                          <p:attrName>style.visibility</p:attrName>
                                        </p:attrNameLst>
                                      </p:cBhvr>
                                      <p:to>
                                        <p:strVal val="visible"/>
                                      </p:to>
                                    </p:set>
                                    <p:animEffect transition="in" filter="fade">
                                      <p:cBhvr>
                                        <p:cTn id="45" dur="500"/>
                                        <p:tgtEl>
                                          <p:spTgt spid="57"/>
                                        </p:tgtEl>
                                      </p:cBhvr>
                                    </p:animEffect>
                                  </p:childTnLst>
                                </p:cTn>
                              </p:par>
                            </p:childTnLst>
                          </p:cTn>
                        </p:par>
                        <p:par>
                          <p:cTn id="46" fill="hold">
                            <p:stCondLst>
                              <p:cond delay="6500"/>
                            </p:stCondLst>
                            <p:childTnLst>
                              <p:par>
                                <p:cTn id="47" presetID="10" presetClass="entr" presetSubtype="0" fill="hold" nodeType="afterEffect">
                                  <p:stCondLst>
                                    <p:cond delay="0"/>
                                  </p:stCondLst>
                                  <p:childTnLst>
                                    <p:set>
                                      <p:cBhvr>
                                        <p:cTn id="48" dur="1" fill="hold">
                                          <p:stCondLst>
                                            <p:cond delay="0"/>
                                          </p:stCondLst>
                                        </p:cTn>
                                        <p:tgtEl>
                                          <p:spTgt spid="58"/>
                                        </p:tgtEl>
                                        <p:attrNameLst>
                                          <p:attrName>style.visibility</p:attrName>
                                        </p:attrNameLst>
                                      </p:cBhvr>
                                      <p:to>
                                        <p:strVal val="visible"/>
                                      </p:to>
                                    </p:set>
                                    <p:animEffect transition="in" filter="fade">
                                      <p:cBhvr>
                                        <p:cTn id="49" dur="500"/>
                                        <p:tgtEl>
                                          <p:spTgt spid="58"/>
                                        </p:tgtEl>
                                      </p:cBhvr>
                                    </p:animEffect>
                                  </p:childTnLst>
                                </p:cTn>
                              </p:par>
                            </p:childTnLst>
                          </p:cTn>
                        </p:par>
                        <p:par>
                          <p:cTn id="50" fill="hold">
                            <p:stCondLst>
                              <p:cond delay="7000"/>
                            </p:stCondLst>
                            <p:childTnLst>
                              <p:par>
                                <p:cTn id="51" presetID="23" presetClass="entr" presetSubtype="16" fill="hold" nodeType="afterEffect">
                                  <p:stCondLst>
                                    <p:cond delay="0"/>
                                  </p:stCondLst>
                                  <p:childTnLst>
                                    <p:set>
                                      <p:cBhvr>
                                        <p:cTn id="52" dur="1" fill="hold">
                                          <p:stCondLst>
                                            <p:cond delay="0"/>
                                          </p:stCondLst>
                                        </p:cTn>
                                        <p:tgtEl>
                                          <p:spTgt spid="67"/>
                                        </p:tgtEl>
                                        <p:attrNameLst>
                                          <p:attrName>style.visibility</p:attrName>
                                        </p:attrNameLst>
                                      </p:cBhvr>
                                      <p:to>
                                        <p:strVal val="visible"/>
                                      </p:to>
                                    </p:set>
                                    <p:anim calcmode="lin" valueType="num">
                                      <p:cBhvr additive="base">
                                        <p:cTn id="53" dur="500"/>
                                        <p:tgtEl>
                                          <p:spTgt spid="67"/>
                                        </p:tgtEl>
                                        <p:attrNameLst>
                                          <p:attrName>ppt_w</p:attrName>
                                        </p:attrNameLst>
                                      </p:cBhvr>
                                      <p:tavLst>
                                        <p:tav tm="0">
                                          <p:val>
                                            <p:strVal val="0"/>
                                          </p:val>
                                        </p:tav>
                                        <p:tav tm="100000">
                                          <p:val>
                                            <p:strVal val="#ppt_w"/>
                                          </p:val>
                                        </p:tav>
                                      </p:tavLst>
                                    </p:anim>
                                    <p:anim calcmode="lin" valueType="num">
                                      <p:cBhvr additive="base">
                                        <p:cTn id="54" dur="500"/>
                                        <p:tgtEl>
                                          <p:spTgt spid="67"/>
                                        </p:tgtEl>
                                        <p:attrNameLst>
                                          <p:attrName>ppt_h</p:attrName>
                                        </p:attrNameLst>
                                      </p:cBhvr>
                                      <p:tavLst>
                                        <p:tav tm="0">
                                          <p:val>
                                            <p:strVal val="0"/>
                                          </p:val>
                                        </p:tav>
                                        <p:tav tm="100000">
                                          <p:val>
                                            <p:strVal val="#ppt_h"/>
                                          </p:val>
                                        </p:tav>
                                      </p:tavLst>
                                    </p:anim>
                                  </p:childTnLst>
                                </p:cTn>
                              </p:par>
                            </p:childTnLst>
                          </p:cTn>
                        </p:par>
                        <p:par>
                          <p:cTn id="55" fill="hold">
                            <p:stCondLst>
                              <p:cond delay="7500"/>
                            </p:stCondLst>
                            <p:childTnLst>
                              <p:par>
                                <p:cTn id="56" presetID="10" presetClass="entr" presetSubtype="0" fill="hold" nodeType="afterEffect">
                                  <p:stCondLst>
                                    <p:cond delay="0"/>
                                  </p:stCondLst>
                                  <p:childTnLst>
                                    <p:set>
                                      <p:cBhvr>
                                        <p:cTn id="57" dur="1" fill="hold">
                                          <p:stCondLst>
                                            <p:cond delay="0"/>
                                          </p:stCondLst>
                                        </p:cTn>
                                        <p:tgtEl>
                                          <p:spTgt spid="69"/>
                                        </p:tgtEl>
                                        <p:attrNameLst>
                                          <p:attrName>style.visibility</p:attrName>
                                        </p:attrNameLst>
                                      </p:cBhvr>
                                      <p:to>
                                        <p:strVal val="visible"/>
                                      </p:to>
                                    </p:set>
                                    <p:animEffect transition="in" filter="fade">
                                      <p:cBhvr>
                                        <p:cTn id="58" dur="750"/>
                                        <p:tgtEl>
                                          <p:spTgt spid="69"/>
                                        </p:tgtEl>
                                      </p:cBhvr>
                                    </p:animEffect>
                                  </p:childTnLst>
                                </p:cTn>
                              </p:par>
                            </p:childTnLst>
                          </p:cTn>
                        </p:par>
                        <p:par>
                          <p:cTn id="59" fill="hold">
                            <p:stCondLst>
                              <p:cond delay="8250"/>
                            </p:stCondLst>
                            <p:childTnLst>
                              <p:par>
                                <p:cTn id="60" presetID="10" presetClass="entr" presetSubtype="0" fill="hold" nodeType="afterEffect">
                                  <p:stCondLst>
                                    <p:cond delay="0"/>
                                  </p:stCondLst>
                                  <p:childTnLst>
                                    <p:set>
                                      <p:cBhvr>
                                        <p:cTn id="61" dur="1" fill="hold">
                                          <p:stCondLst>
                                            <p:cond delay="0"/>
                                          </p:stCondLst>
                                        </p:cTn>
                                        <p:tgtEl>
                                          <p:spTgt spid="70"/>
                                        </p:tgtEl>
                                        <p:attrNameLst>
                                          <p:attrName>style.visibility</p:attrName>
                                        </p:attrNameLst>
                                      </p:cBhvr>
                                      <p:to>
                                        <p:strVal val="visible"/>
                                      </p:to>
                                    </p:set>
                                    <p:animEffect transition="in" filter="fade">
                                      <p:cBhvr>
                                        <p:cTn id="62" dur="750"/>
                                        <p:tgtEl>
                                          <p:spTgt spid="70"/>
                                        </p:tgtEl>
                                      </p:cBhvr>
                                    </p:animEffect>
                                  </p:childTnLst>
                                </p:cTn>
                              </p:par>
                            </p:childTnLst>
                          </p:cTn>
                        </p:par>
                        <p:par>
                          <p:cTn id="63" fill="hold">
                            <p:stCondLst>
                              <p:cond delay="9000"/>
                            </p:stCondLst>
                            <p:childTnLst>
                              <p:par>
                                <p:cTn id="64" presetID="10" presetClass="entr" presetSubtype="0" fill="hold" nodeType="afterEffect">
                                  <p:stCondLst>
                                    <p:cond delay="0"/>
                                  </p:stCondLst>
                                  <p:childTnLst>
                                    <p:set>
                                      <p:cBhvr>
                                        <p:cTn id="65" dur="1" fill="hold">
                                          <p:stCondLst>
                                            <p:cond delay="0"/>
                                          </p:stCondLst>
                                        </p:cTn>
                                        <p:tgtEl>
                                          <p:spTgt spid="71"/>
                                        </p:tgtEl>
                                        <p:attrNameLst>
                                          <p:attrName>style.visibility</p:attrName>
                                        </p:attrNameLst>
                                      </p:cBhvr>
                                      <p:to>
                                        <p:strVal val="visible"/>
                                      </p:to>
                                    </p:set>
                                    <p:animEffect transition="in" filter="fade">
                                      <p:cBhvr>
                                        <p:cTn id="66" dur="750"/>
                                        <p:tgtEl>
                                          <p:spTgt spid="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g1f1485116f0_0_0"/>
          <p:cNvSpPr/>
          <p:nvPr/>
        </p:nvSpPr>
        <p:spPr>
          <a:xfrm>
            <a:off x="0" y="919"/>
            <a:ext cx="7393800" cy="72309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669">
              <a:solidFill>
                <a:schemeClr val="dk1"/>
              </a:solidFill>
              <a:latin typeface="Arial"/>
              <a:ea typeface="Arial"/>
              <a:cs typeface="Arial"/>
              <a:sym typeface="Arial"/>
            </a:endParaRPr>
          </a:p>
        </p:txBody>
      </p:sp>
      <p:sp>
        <p:nvSpPr>
          <p:cNvPr id="78" name="Google Shape;78;g1f1485116f0_0_0"/>
          <p:cNvSpPr txBox="1"/>
          <p:nvPr/>
        </p:nvSpPr>
        <p:spPr>
          <a:xfrm>
            <a:off x="8358225" y="3270025"/>
            <a:ext cx="4246200" cy="6927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None/>
            </a:pPr>
            <a:r>
              <a:rPr lang="zh-CN" sz="3300">
                <a:latin typeface="Calibri"/>
                <a:ea typeface="Calibri"/>
                <a:cs typeface="Calibri"/>
                <a:sym typeface="Calibri"/>
              </a:rPr>
              <a:t>Marcus and Davis</a:t>
            </a:r>
            <a:endParaRPr sz="3300">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77"/>
                                        </p:tgtEl>
                                        <p:attrNameLst>
                                          <p:attrName>style.visibility</p:attrName>
                                        </p:attrNameLst>
                                      </p:cBhvr>
                                      <p:to>
                                        <p:strVal val="visible"/>
                                      </p:to>
                                    </p:set>
                                    <p:anim calcmode="lin" valueType="num">
                                      <p:cBhvr additive="base">
                                        <p:cTn id="7" dur="500"/>
                                        <p:tgtEl>
                                          <p:spTgt spid="77"/>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pic>
        <p:nvPicPr>
          <p:cNvPr id="83" name="Google Shape;83;p4" descr="A picture containing outdoor, sky, plane, flying&#10;&#10;Description automatically generated"/>
          <p:cNvPicPr preferRelativeResize="0"/>
          <p:nvPr/>
        </p:nvPicPr>
        <p:blipFill rotWithShape="1">
          <a:blip r:embed="rId3">
            <a:alphaModFix amt="5000"/>
          </a:blip>
          <a:srcRect/>
          <a:stretch/>
        </p:blipFill>
        <p:spPr>
          <a:xfrm>
            <a:off x="0" y="-20358"/>
            <a:ext cx="12858752" cy="7253007"/>
          </a:xfrm>
          <a:prstGeom prst="rect">
            <a:avLst/>
          </a:prstGeom>
          <a:noFill/>
          <a:ln>
            <a:noFill/>
          </a:ln>
        </p:spPr>
      </p:pic>
      <p:grpSp>
        <p:nvGrpSpPr>
          <p:cNvPr id="84" name="Google Shape;84;p4"/>
          <p:cNvGrpSpPr/>
          <p:nvPr/>
        </p:nvGrpSpPr>
        <p:grpSpPr>
          <a:xfrm>
            <a:off x="1941666" y="1205443"/>
            <a:ext cx="8907663" cy="3957867"/>
            <a:chOff x="1447800" y="2628900"/>
            <a:chExt cx="5745163" cy="2552700"/>
          </a:xfrm>
        </p:grpSpPr>
        <p:sp>
          <p:nvSpPr>
            <p:cNvPr id="85" name="Google Shape;85;p4"/>
            <p:cNvSpPr/>
            <p:nvPr/>
          </p:nvSpPr>
          <p:spPr>
            <a:xfrm>
              <a:off x="1447800" y="2713037"/>
              <a:ext cx="5745163" cy="2468563"/>
            </a:xfrm>
            <a:custGeom>
              <a:avLst/>
              <a:gdLst/>
              <a:ahLst/>
              <a:cxnLst/>
              <a:rect l="l" t="t" r="r" b="b"/>
              <a:pathLst>
                <a:path w="1532" h="658" extrusionOk="0">
                  <a:moveTo>
                    <a:pt x="1532" y="272"/>
                  </a:moveTo>
                  <a:cubicBezTo>
                    <a:pt x="984" y="0"/>
                    <a:pt x="984" y="0"/>
                    <a:pt x="984" y="0"/>
                  </a:cubicBezTo>
                  <a:cubicBezTo>
                    <a:pt x="984" y="162"/>
                    <a:pt x="984" y="162"/>
                    <a:pt x="984" y="162"/>
                  </a:cubicBezTo>
                  <a:cubicBezTo>
                    <a:pt x="914" y="167"/>
                    <a:pt x="243" y="222"/>
                    <a:pt x="0" y="658"/>
                  </a:cubicBezTo>
                  <a:cubicBezTo>
                    <a:pt x="0" y="658"/>
                    <a:pt x="302" y="350"/>
                    <a:pt x="984" y="388"/>
                  </a:cubicBezTo>
                  <a:cubicBezTo>
                    <a:pt x="984" y="385"/>
                    <a:pt x="984" y="385"/>
                    <a:pt x="984" y="385"/>
                  </a:cubicBezTo>
                  <a:cubicBezTo>
                    <a:pt x="984" y="533"/>
                    <a:pt x="984" y="533"/>
                    <a:pt x="984" y="533"/>
                  </a:cubicBezTo>
                  <a:lnTo>
                    <a:pt x="1532" y="272"/>
                  </a:lnTo>
                  <a:close/>
                </a:path>
              </a:pathLst>
            </a:custGeom>
            <a:solidFill>
              <a:srgbClr val="2B2939"/>
            </a:solidFill>
            <a:ln>
              <a:noFill/>
            </a:ln>
          </p:spPr>
          <p:txBody>
            <a:bodyPr spcFirstLastPara="1" wrap="square" lIns="96425" tIns="48200" rIns="96425" bIns="482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86" name="Google Shape;86;p4"/>
            <p:cNvSpPr/>
            <p:nvPr/>
          </p:nvSpPr>
          <p:spPr>
            <a:xfrm>
              <a:off x="1447800" y="2628900"/>
              <a:ext cx="5745163" cy="2468563"/>
            </a:xfrm>
            <a:custGeom>
              <a:avLst/>
              <a:gdLst/>
              <a:ahLst/>
              <a:cxnLst/>
              <a:rect l="l" t="t" r="r" b="b"/>
              <a:pathLst>
                <a:path w="1532" h="658" extrusionOk="0">
                  <a:moveTo>
                    <a:pt x="1532" y="272"/>
                  </a:moveTo>
                  <a:cubicBezTo>
                    <a:pt x="984" y="0"/>
                    <a:pt x="984" y="0"/>
                    <a:pt x="984" y="0"/>
                  </a:cubicBezTo>
                  <a:cubicBezTo>
                    <a:pt x="984" y="162"/>
                    <a:pt x="984" y="162"/>
                    <a:pt x="984" y="162"/>
                  </a:cubicBezTo>
                  <a:cubicBezTo>
                    <a:pt x="914" y="167"/>
                    <a:pt x="243" y="222"/>
                    <a:pt x="0" y="658"/>
                  </a:cubicBezTo>
                  <a:cubicBezTo>
                    <a:pt x="0" y="658"/>
                    <a:pt x="302" y="350"/>
                    <a:pt x="984" y="388"/>
                  </a:cubicBezTo>
                  <a:cubicBezTo>
                    <a:pt x="984" y="385"/>
                    <a:pt x="984" y="385"/>
                    <a:pt x="984" y="385"/>
                  </a:cubicBezTo>
                  <a:cubicBezTo>
                    <a:pt x="984" y="533"/>
                    <a:pt x="984" y="533"/>
                    <a:pt x="984" y="533"/>
                  </a:cubicBezTo>
                  <a:lnTo>
                    <a:pt x="1532" y="272"/>
                  </a:lnTo>
                  <a:close/>
                </a:path>
              </a:pathLst>
            </a:custGeom>
            <a:solidFill>
              <a:schemeClr val="accent1"/>
            </a:solidFill>
            <a:ln>
              <a:noFill/>
            </a:ln>
          </p:spPr>
          <p:txBody>
            <a:bodyPr spcFirstLastPara="1" wrap="square" lIns="96425" tIns="48200" rIns="96425" bIns="482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87" name="Google Shape;87;p4"/>
          <p:cNvCxnSpPr/>
          <p:nvPr/>
        </p:nvCxnSpPr>
        <p:spPr>
          <a:xfrm rot="5400000">
            <a:off x="2666804" y="5484345"/>
            <a:ext cx="2310300" cy="1800"/>
          </a:xfrm>
          <a:prstGeom prst="straightConnector1">
            <a:avLst/>
          </a:prstGeom>
          <a:noFill/>
          <a:ln w="9525" cap="flat" cmpd="sng">
            <a:solidFill>
              <a:schemeClr val="dk1"/>
            </a:solidFill>
            <a:prstDash val="dot"/>
            <a:miter lim="800000"/>
            <a:headEnd type="none" w="sm" len="sm"/>
            <a:tailEnd type="none" w="sm" len="sm"/>
          </a:ln>
        </p:spPr>
      </p:cxnSp>
      <p:cxnSp>
        <p:nvCxnSpPr>
          <p:cNvPr id="88" name="Google Shape;88;p4"/>
          <p:cNvCxnSpPr/>
          <p:nvPr/>
        </p:nvCxnSpPr>
        <p:spPr>
          <a:xfrm rot="5400000">
            <a:off x="5295477" y="5357052"/>
            <a:ext cx="2812800" cy="1800"/>
          </a:xfrm>
          <a:prstGeom prst="straightConnector1">
            <a:avLst/>
          </a:prstGeom>
          <a:noFill/>
          <a:ln w="9525" cap="flat" cmpd="sng">
            <a:solidFill>
              <a:schemeClr val="dk1"/>
            </a:solidFill>
            <a:prstDash val="dot"/>
            <a:miter lim="800000"/>
            <a:headEnd type="none" w="sm" len="sm"/>
            <a:tailEnd type="none" w="sm" len="sm"/>
          </a:ln>
        </p:spPr>
      </p:cxnSp>
      <p:grpSp>
        <p:nvGrpSpPr>
          <p:cNvPr id="89" name="Google Shape;89;p4"/>
          <p:cNvGrpSpPr/>
          <p:nvPr/>
        </p:nvGrpSpPr>
        <p:grpSpPr>
          <a:xfrm>
            <a:off x="3175273" y="3544317"/>
            <a:ext cx="539560" cy="539560"/>
            <a:chOff x="3237545" y="4561747"/>
            <a:chExt cx="1146960" cy="1146960"/>
          </a:xfrm>
        </p:grpSpPr>
        <p:sp>
          <p:nvSpPr>
            <p:cNvPr id="90" name="Google Shape;90;p4"/>
            <p:cNvSpPr/>
            <p:nvPr/>
          </p:nvSpPr>
          <p:spPr>
            <a:xfrm>
              <a:off x="3237545" y="4561747"/>
              <a:ext cx="1146960" cy="1146960"/>
            </a:xfrm>
            <a:prstGeom prst="roundRect">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24">
                <a:solidFill>
                  <a:srgbClr val="FFFFFF"/>
                </a:solidFill>
                <a:latin typeface="Calibri"/>
                <a:ea typeface="Calibri"/>
                <a:cs typeface="Calibri"/>
                <a:sym typeface="Calibri"/>
              </a:endParaRPr>
            </a:p>
          </p:txBody>
        </p:sp>
        <p:sp>
          <p:nvSpPr>
            <p:cNvPr id="91" name="Google Shape;91;p4"/>
            <p:cNvSpPr/>
            <p:nvPr/>
          </p:nvSpPr>
          <p:spPr>
            <a:xfrm>
              <a:off x="3351015" y="4675219"/>
              <a:ext cx="920024" cy="920024"/>
            </a:xfrm>
            <a:prstGeom prst="roundRect">
              <a:avLst>
                <a:gd name="adj" fmla="val 50000"/>
              </a:avLst>
            </a:prstGeom>
            <a:solidFill>
              <a:srgbClr val="F2F2F2"/>
            </a:solidFill>
            <a:ln>
              <a:noFill/>
            </a:ln>
            <a:effectLst>
              <a:outerShdw blurRad="76200" dist="38100" dir="2700000" algn="tl" rotWithShape="0">
                <a:srgbClr val="595959">
                  <a:alpha val="6392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zh-CN" sz="3200" b="1">
                  <a:solidFill>
                    <a:srgbClr val="2B2939"/>
                  </a:solidFill>
                  <a:latin typeface="Calibri"/>
                  <a:ea typeface="Calibri"/>
                  <a:cs typeface="Calibri"/>
                  <a:sym typeface="Calibri"/>
                </a:rPr>
                <a:t>1</a:t>
              </a:r>
              <a:endParaRPr sz="3200" b="1">
                <a:solidFill>
                  <a:srgbClr val="2B2939"/>
                </a:solidFill>
                <a:latin typeface="Calibri"/>
                <a:ea typeface="Calibri"/>
                <a:cs typeface="Calibri"/>
                <a:sym typeface="Calibri"/>
              </a:endParaRPr>
            </a:p>
          </p:txBody>
        </p:sp>
      </p:grpSp>
      <p:grpSp>
        <p:nvGrpSpPr>
          <p:cNvPr id="92" name="Google Shape;92;p4"/>
          <p:cNvGrpSpPr/>
          <p:nvPr/>
        </p:nvGrpSpPr>
        <p:grpSpPr>
          <a:xfrm>
            <a:off x="4558507" y="2827288"/>
            <a:ext cx="802042" cy="802042"/>
            <a:chOff x="3237545" y="4561747"/>
            <a:chExt cx="1146960" cy="1146960"/>
          </a:xfrm>
        </p:grpSpPr>
        <p:sp>
          <p:nvSpPr>
            <p:cNvPr id="93" name="Google Shape;93;p4"/>
            <p:cNvSpPr/>
            <p:nvPr/>
          </p:nvSpPr>
          <p:spPr>
            <a:xfrm>
              <a:off x="3237545" y="4561747"/>
              <a:ext cx="1146960" cy="1146960"/>
            </a:xfrm>
            <a:prstGeom prst="roundRect">
              <a:avLst>
                <a:gd name="adj" fmla="val 5000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24">
                <a:solidFill>
                  <a:srgbClr val="FFFFFF"/>
                </a:solidFill>
                <a:latin typeface="Calibri"/>
                <a:ea typeface="Calibri"/>
                <a:cs typeface="Calibri"/>
                <a:sym typeface="Calibri"/>
              </a:endParaRPr>
            </a:p>
          </p:txBody>
        </p:sp>
        <p:sp>
          <p:nvSpPr>
            <p:cNvPr id="94" name="Google Shape;94;p4"/>
            <p:cNvSpPr/>
            <p:nvPr/>
          </p:nvSpPr>
          <p:spPr>
            <a:xfrm>
              <a:off x="3351015" y="4675219"/>
              <a:ext cx="920024" cy="920024"/>
            </a:xfrm>
            <a:prstGeom prst="roundRect">
              <a:avLst>
                <a:gd name="adj" fmla="val 50000"/>
              </a:avLst>
            </a:prstGeom>
            <a:solidFill>
              <a:srgbClr val="F2F2F2"/>
            </a:solidFill>
            <a:ln>
              <a:noFill/>
            </a:ln>
            <a:effectLst>
              <a:outerShdw blurRad="76200" dist="38100" dir="2700000" algn="tl" rotWithShape="0">
                <a:srgbClr val="595959">
                  <a:alpha val="6392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zh-CN" sz="3200" b="1">
                  <a:solidFill>
                    <a:srgbClr val="2B2939"/>
                  </a:solidFill>
                  <a:latin typeface="Calibri"/>
                  <a:ea typeface="Calibri"/>
                  <a:cs typeface="Calibri"/>
                  <a:sym typeface="Calibri"/>
                </a:rPr>
                <a:t>2</a:t>
              </a:r>
              <a:endParaRPr sz="3200" b="1">
                <a:solidFill>
                  <a:srgbClr val="2B2939"/>
                </a:solidFill>
                <a:latin typeface="Calibri"/>
                <a:ea typeface="Calibri"/>
                <a:cs typeface="Calibri"/>
                <a:sym typeface="Calibri"/>
              </a:endParaRPr>
            </a:p>
          </p:txBody>
        </p:sp>
      </p:grpSp>
      <p:grpSp>
        <p:nvGrpSpPr>
          <p:cNvPr id="95" name="Google Shape;95;p4"/>
          <p:cNvGrpSpPr/>
          <p:nvPr/>
        </p:nvGrpSpPr>
        <p:grpSpPr>
          <a:xfrm>
            <a:off x="6572101" y="2284058"/>
            <a:ext cx="1141668" cy="1141668"/>
            <a:chOff x="3237545" y="4561747"/>
            <a:chExt cx="1146960" cy="1146960"/>
          </a:xfrm>
        </p:grpSpPr>
        <p:sp>
          <p:nvSpPr>
            <p:cNvPr id="96" name="Google Shape;96;p4"/>
            <p:cNvSpPr/>
            <p:nvPr/>
          </p:nvSpPr>
          <p:spPr>
            <a:xfrm>
              <a:off x="3237545" y="4561747"/>
              <a:ext cx="1146960" cy="1146960"/>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24">
                <a:solidFill>
                  <a:srgbClr val="FFFFFF"/>
                </a:solidFill>
                <a:latin typeface="Calibri"/>
                <a:ea typeface="Calibri"/>
                <a:cs typeface="Calibri"/>
                <a:sym typeface="Calibri"/>
              </a:endParaRPr>
            </a:p>
          </p:txBody>
        </p:sp>
        <p:sp>
          <p:nvSpPr>
            <p:cNvPr id="97" name="Google Shape;97;p4"/>
            <p:cNvSpPr/>
            <p:nvPr/>
          </p:nvSpPr>
          <p:spPr>
            <a:xfrm>
              <a:off x="3351015" y="4675219"/>
              <a:ext cx="920024" cy="920024"/>
            </a:xfrm>
            <a:prstGeom prst="roundRect">
              <a:avLst>
                <a:gd name="adj" fmla="val 50000"/>
              </a:avLst>
            </a:prstGeom>
            <a:solidFill>
              <a:srgbClr val="F2F2F2"/>
            </a:solidFill>
            <a:ln>
              <a:noFill/>
            </a:ln>
            <a:effectLst>
              <a:outerShdw blurRad="76200" dist="38100" dir="2700000" algn="tl" rotWithShape="0">
                <a:srgbClr val="595959">
                  <a:alpha val="6392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zh-CN" sz="3200" b="1">
                  <a:solidFill>
                    <a:srgbClr val="2B2939"/>
                  </a:solidFill>
                  <a:latin typeface="Calibri"/>
                  <a:ea typeface="Calibri"/>
                  <a:cs typeface="Calibri"/>
                  <a:sym typeface="Calibri"/>
                </a:rPr>
                <a:t>3</a:t>
              </a:r>
              <a:endParaRPr sz="3200" b="1">
                <a:solidFill>
                  <a:srgbClr val="2B2939"/>
                </a:solidFill>
                <a:latin typeface="Calibri"/>
                <a:ea typeface="Calibri"/>
                <a:cs typeface="Calibri"/>
                <a:sym typeface="Calibri"/>
              </a:endParaRPr>
            </a:p>
          </p:txBody>
        </p:sp>
      </p:grpSp>
      <p:sp>
        <p:nvSpPr>
          <p:cNvPr id="98" name="Google Shape;98;p4"/>
          <p:cNvSpPr txBox="1"/>
          <p:nvPr/>
        </p:nvSpPr>
        <p:spPr>
          <a:xfrm>
            <a:off x="914004" y="5614500"/>
            <a:ext cx="3067200" cy="825300"/>
          </a:xfrm>
          <a:prstGeom prst="rect">
            <a:avLst/>
          </a:prstGeom>
          <a:noFill/>
          <a:ln>
            <a:noFill/>
          </a:ln>
        </p:spPr>
        <p:txBody>
          <a:bodyPr spcFirstLastPara="1" wrap="square" lIns="85650" tIns="42825" rIns="85650" bIns="42825" anchor="t" anchorCtr="0">
            <a:spAutoFit/>
          </a:bodyPr>
          <a:lstStyle/>
          <a:p>
            <a:pPr marL="0" marR="0" lvl="0" indent="0" algn="l" rtl="0">
              <a:lnSpc>
                <a:spcPct val="150000"/>
              </a:lnSpc>
              <a:spcBef>
                <a:spcPts val="0"/>
              </a:spcBef>
              <a:spcAft>
                <a:spcPts val="0"/>
              </a:spcAft>
              <a:buNone/>
            </a:pPr>
            <a:r>
              <a:rPr lang="zh-CN" sz="1200">
                <a:solidFill>
                  <a:schemeClr val="dk1"/>
                </a:solidFill>
                <a:latin typeface="Microsoft Yahei"/>
                <a:ea typeface="Microsoft Yahei"/>
                <a:cs typeface="Microsoft Yahei"/>
                <a:sym typeface="Microsoft Yahei"/>
              </a:rPr>
              <a:t>The intended outcome of an attack against AWS is to cause destruction, regardless of the target.</a:t>
            </a:r>
            <a:endParaRPr sz="1200">
              <a:solidFill>
                <a:schemeClr val="dk1"/>
              </a:solidFill>
              <a:latin typeface="Microsoft Yahei"/>
              <a:ea typeface="Microsoft Yahei"/>
              <a:cs typeface="Microsoft Yahei"/>
              <a:sym typeface="Microsoft Yahei"/>
            </a:endParaRPr>
          </a:p>
        </p:txBody>
      </p:sp>
      <p:sp>
        <p:nvSpPr>
          <p:cNvPr id="99" name="Google Shape;99;p4"/>
          <p:cNvSpPr txBox="1"/>
          <p:nvPr/>
        </p:nvSpPr>
        <p:spPr>
          <a:xfrm>
            <a:off x="1517474" y="5241950"/>
            <a:ext cx="2303700" cy="343500"/>
          </a:xfrm>
          <a:prstGeom prst="rect">
            <a:avLst/>
          </a:prstGeom>
          <a:noFill/>
          <a:ln>
            <a:noFill/>
          </a:ln>
        </p:spPr>
        <p:txBody>
          <a:bodyPr spcFirstLastPara="1" wrap="square" lIns="96425" tIns="48200" rIns="96425" bIns="48200" anchor="t" anchorCtr="0">
            <a:spAutoFit/>
          </a:bodyPr>
          <a:lstStyle/>
          <a:p>
            <a:pPr marL="0" marR="0" lvl="0" indent="0" algn="l" rtl="0">
              <a:lnSpc>
                <a:spcPct val="150000"/>
              </a:lnSpc>
              <a:spcBef>
                <a:spcPts val="0"/>
              </a:spcBef>
              <a:spcAft>
                <a:spcPts val="0"/>
              </a:spcAft>
              <a:buNone/>
            </a:pPr>
            <a:r>
              <a:rPr lang="zh-CN" sz="1600">
                <a:solidFill>
                  <a:srgbClr val="A5A5A5"/>
                </a:solidFill>
                <a:latin typeface="Arial"/>
                <a:ea typeface="Arial"/>
                <a:cs typeface="Arial"/>
                <a:sym typeface="Arial"/>
              </a:rPr>
              <a:t>What AI system do?</a:t>
            </a:r>
            <a:endParaRPr/>
          </a:p>
        </p:txBody>
      </p:sp>
      <p:sp>
        <p:nvSpPr>
          <p:cNvPr id="100" name="Google Shape;100;p4"/>
          <p:cNvSpPr txBox="1"/>
          <p:nvPr/>
        </p:nvSpPr>
        <p:spPr>
          <a:xfrm>
            <a:off x="3822850" y="5384850"/>
            <a:ext cx="2880000" cy="1379400"/>
          </a:xfrm>
          <a:prstGeom prst="rect">
            <a:avLst/>
          </a:prstGeom>
          <a:noFill/>
          <a:ln>
            <a:noFill/>
          </a:ln>
        </p:spPr>
        <p:txBody>
          <a:bodyPr spcFirstLastPara="1" wrap="square" lIns="85650" tIns="42825" rIns="85650" bIns="42825" anchor="t" anchorCtr="0">
            <a:spAutoFit/>
          </a:bodyPr>
          <a:lstStyle/>
          <a:p>
            <a:pPr marL="0" marR="0" lvl="0" indent="0" algn="l" rtl="0">
              <a:lnSpc>
                <a:spcPct val="150000"/>
              </a:lnSpc>
              <a:spcBef>
                <a:spcPts val="0"/>
              </a:spcBef>
              <a:spcAft>
                <a:spcPts val="0"/>
              </a:spcAft>
              <a:buNone/>
            </a:pPr>
            <a:r>
              <a:rPr lang="zh-CN" sz="1200">
                <a:solidFill>
                  <a:schemeClr val="dk1"/>
                </a:solidFill>
                <a:latin typeface="Microsoft Yahei"/>
                <a:ea typeface="Microsoft Yahei"/>
                <a:cs typeface="Microsoft Yahei"/>
                <a:sym typeface="Microsoft Yahei"/>
              </a:rPr>
              <a:t>Depends on various factors.</a:t>
            </a:r>
            <a:endParaRPr sz="1200">
              <a:solidFill>
                <a:schemeClr val="dk1"/>
              </a:solidFill>
              <a:latin typeface="Microsoft Yahei"/>
              <a:ea typeface="Microsoft Yahei"/>
              <a:cs typeface="Microsoft Yahei"/>
              <a:sym typeface="Microsoft Yahei"/>
            </a:endParaRPr>
          </a:p>
          <a:p>
            <a:pPr marL="0" marR="0" lvl="0" indent="0" algn="l" rtl="0">
              <a:lnSpc>
                <a:spcPct val="150000"/>
              </a:lnSpc>
              <a:spcBef>
                <a:spcPts val="0"/>
              </a:spcBef>
              <a:spcAft>
                <a:spcPts val="0"/>
              </a:spcAft>
              <a:buNone/>
            </a:pPr>
            <a:r>
              <a:rPr lang="zh-CN" sz="1200">
                <a:solidFill>
                  <a:schemeClr val="dk1"/>
                </a:solidFill>
                <a:latin typeface="Microsoft Yahei"/>
                <a:ea typeface="Microsoft Yahei"/>
                <a:cs typeface="Microsoft Yahei"/>
                <a:sym typeface="Microsoft Yahei"/>
              </a:rPr>
              <a:t>Accuracy of sensors &amp; algorithms used.</a:t>
            </a:r>
            <a:endParaRPr sz="1200">
              <a:solidFill>
                <a:schemeClr val="dk1"/>
              </a:solidFill>
              <a:latin typeface="Microsoft Yahei"/>
              <a:ea typeface="Microsoft Yahei"/>
              <a:cs typeface="Microsoft Yahei"/>
              <a:sym typeface="Microsoft Yahei"/>
            </a:endParaRPr>
          </a:p>
          <a:p>
            <a:pPr marL="0" marR="0" lvl="0" indent="0" algn="l" rtl="0">
              <a:lnSpc>
                <a:spcPct val="150000"/>
              </a:lnSpc>
              <a:spcBef>
                <a:spcPts val="0"/>
              </a:spcBef>
              <a:spcAft>
                <a:spcPts val="0"/>
              </a:spcAft>
              <a:buNone/>
            </a:pPr>
            <a:r>
              <a:rPr lang="zh-CN" sz="1200">
                <a:solidFill>
                  <a:schemeClr val="dk1"/>
                </a:solidFill>
                <a:latin typeface="Microsoft Yahei"/>
                <a:ea typeface="Microsoft Yahei"/>
                <a:cs typeface="Microsoft Yahei"/>
                <a:sym typeface="Microsoft Yahei"/>
              </a:rPr>
              <a:t>Environment.</a:t>
            </a:r>
            <a:endParaRPr sz="1200">
              <a:solidFill>
                <a:schemeClr val="dk1"/>
              </a:solidFill>
              <a:latin typeface="Microsoft Yahei"/>
              <a:ea typeface="Microsoft Yahei"/>
              <a:cs typeface="Microsoft Yahei"/>
              <a:sym typeface="Microsoft Yahei"/>
            </a:endParaRPr>
          </a:p>
          <a:p>
            <a:pPr marL="0" marR="0" lvl="0" indent="0" algn="l" rtl="0">
              <a:lnSpc>
                <a:spcPct val="150000"/>
              </a:lnSpc>
              <a:spcBef>
                <a:spcPts val="0"/>
              </a:spcBef>
              <a:spcAft>
                <a:spcPts val="0"/>
              </a:spcAft>
              <a:buNone/>
            </a:pPr>
            <a:r>
              <a:rPr lang="zh-CN" sz="1200">
                <a:solidFill>
                  <a:schemeClr val="dk1"/>
                </a:solidFill>
                <a:latin typeface="Microsoft Yahei"/>
                <a:ea typeface="Microsoft Yahei"/>
                <a:cs typeface="Microsoft Yahei"/>
                <a:sym typeface="Microsoft Yahei"/>
              </a:rPr>
              <a:t>complexity of task.</a:t>
            </a:r>
            <a:endParaRPr sz="1200">
              <a:solidFill>
                <a:schemeClr val="dk1"/>
              </a:solidFill>
              <a:latin typeface="Microsoft Yahei"/>
              <a:ea typeface="Microsoft Yahei"/>
              <a:cs typeface="Microsoft Yahei"/>
              <a:sym typeface="Microsoft Yahei"/>
            </a:endParaRPr>
          </a:p>
        </p:txBody>
      </p:sp>
      <p:sp>
        <p:nvSpPr>
          <p:cNvPr id="101" name="Google Shape;101;p4"/>
          <p:cNvSpPr txBox="1"/>
          <p:nvPr/>
        </p:nvSpPr>
        <p:spPr>
          <a:xfrm>
            <a:off x="3822775" y="4616025"/>
            <a:ext cx="2880000" cy="343500"/>
          </a:xfrm>
          <a:prstGeom prst="rect">
            <a:avLst/>
          </a:prstGeom>
          <a:noFill/>
          <a:ln>
            <a:noFill/>
          </a:ln>
        </p:spPr>
        <p:txBody>
          <a:bodyPr spcFirstLastPara="1" wrap="square" lIns="96425" tIns="48200" rIns="96425" bIns="48200" anchor="t" anchorCtr="0">
            <a:spAutoFit/>
          </a:bodyPr>
          <a:lstStyle/>
          <a:p>
            <a:pPr marL="0" marR="0" lvl="0" indent="0" algn="ctr" rtl="0">
              <a:lnSpc>
                <a:spcPct val="120000"/>
              </a:lnSpc>
              <a:spcBef>
                <a:spcPts val="0"/>
              </a:spcBef>
              <a:spcAft>
                <a:spcPts val="0"/>
              </a:spcAft>
              <a:buNone/>
            </a:pPr>
            <a:r>
              <a:rPr lang="zh-CN" sz="1600">
                <a:solidFill>
                  <a:srgbClr val="A5A5A5"/>
                </a:solidFill>
                <a:latin typeface="Arial"/>
                <a:ea typeface="Arial"/>
                <a:cs typeface="Arial"/>
                <a:sym typeface="Arial"/>
              </a:rPr>
              <a:t>How general is the result?</a:t>
            </a:r>
            <a:endParaRPr/>
          </a:p>
        </p:txBody>
      </p:sp>
      <p:sp>
        <p:nvSpPr>
          <p:cNvPr id="102" name="Google Shape;102;p4"/>
          <p:cNvSpPr txBox="1"/>
          <p:nvPr/>
        </p:nvSpPr>
        <p:spPr>
          <a:xfrm>
            <a:off x="6913476" y="5182850"/>
            <a:ext cx="4327200" cy="1102500"/>
          </a:xfrm>
          <a:prstGeom prst="rect">
            <a:avLst/>
          </a:prstGeom>
          <a:noFill/>
          <a:ln>
            <a:noFill/>
          </a:ln>
        </p:spPr>
        <p:txBody>
          <a:bodyPr spcFirstLastPara="1" wrap="square" lIns="85650" tIns="42825" rIns="85650" bIns="42825" anchor="t" anchorCtr="0">
            <a:spAutoFit/>
          </a:bodyPr>
          <a:lstStyle/>
          <a:p>
            <a:pPr marL="0" marR="0" lvl="0" indent="0" algn="l" rtl="0">
              <a:lnSpc>
                <a:spcPct val="150000"/>
              </a:lnSpc>
              <a:spcBef>
                <a:spcPts val="0"/>
              </a:spcBef>
              <a:spcAft>
                <a:spcPts val="0"/>
              </a:spcAft>
              <a:buNone/>
            </a:pPr>
            <a:r>
              <a:rPr lang="zh-CN" sz="1200">
                <a:solidFill>
                  <a:schemeClr val="dk1"/>
                </a:solidFill>
                <a:latin typeface="Microsoft Yahei"/>
                <a:ea typeface="Microsoft Yahei"/>
                <a:cs typeface="Microsoft Yahei"/>
                <a:sym typeface="Microsoft Yahei"/>
              </a:rPr>
              <a:t>Highly controversial and regulated area, and such technology is not readily available for public use or demonstration.</a:t>
            </a:r>
            <a:endParaRPr sz="1200">
              <a:solidFill>
                <a:schemeClr val="dk1"/>
              </a:solidFill>
              <a:latin typeface="Microsoft Yahei"/>
              <a:ea typeface="Microsoft Yahei"/>
              <a:cs typeface="Microsoft Yahei"/>
              <a:sym typeface="Microsoft Yahei"/>
            </a:endParaRPr>
          </a:p>
          <a:p>
            <a:pPr marL="0" marR="0" lvl="0" indent="0" algn="l" rtl="0">
              <a:lnSpc>
                <a:spcPct val="150000"/>
              </a:lnSpc>
              <a:spcBef>
                <a:spcPts val="0"/>
              </a:spcBef>
              <a:spcAft>
                <a:spcPts val="0"/>
              </a:spcAft>
              <a:buNone/>
            </a:pPr>
            <a:r>
              <a:rPr lang="zh-CN" sz="1200">
                <a:solidFill>
                  <a:schemeClr val="dk1"/>
                </a:solidFill>
                <a:latin typeface="Microsoft Yahei"/>
                <a:ea typeface="Microsoft Yahei"/>
                <a:cs typeface="Microsoft Yahei"/>
                <a:sym typeface="Microsoft Yahei"/>
              </a:rPr>
              <a:t>Videos &amp; Pictures</a:t>
            </a:r>
            <a:endParaRPr sz="1200">
              <a:solidFill>
                <a:schemeClr val="dk1"/>
              </a:solidFill>
              <a:latin typeface="Microsoft Yahei"/>
              <a:ea typeface="Microsoft Yahei"/>
              <a:cs typeface="Microsoft Yahei"/>
              <a:sym typeface="Microsoft Yahei"/>
            </a:endParaRPr>
          </a:p>
        </p:txBody>
      </p:sp>
      <p:sp>
        <p:nvSpPr>
          <p:cNvPr id="103" name="Google Shape;103;p4"/>
          <p:cNvSpPr txBox="1"/>
          <p:nvPr/>
        </p:nvSpPr>
        <p:spPr>
          <a:xfrm>
            <a:off x="6908313" y="4685148"/>
            <a:ext cx="4027200" cy="343500"/>
          </a:xfrm>
          <a:prstGeom prst="rect">
            <a:avLst/>
          </a:prstGeom>
          <a:noFill/>
          <a:ln>
            <a:noFill/>
          </a:ln>
        </p:spPr>
        <p:txBody>
          <a:bodyPr spcFirstLastPara="1" wrap="square" lIns="96425" tIns="48200" rIns="96425" bIns="48200" anchor="t" anchorCtr="0">
            <a:spAutoFit/>
          </a:bodyPr>
          <a:lstStyle/>
          <a:p>
            <a:pPr marL="0" marR="0" lvl="0" indent="0" algn="l" rtl="0">
              <a:lnSpc>
                <a:spcPct val="150000"/>
              </a:lnSpc>
              <a:spcBef>
                <a:spcPts val="0"/>
              </a:spcBef>
              <a:spcAft>
                <a:spcPts val="0"/>
              </a:spcAft>
              <a:buNone/>
            </a:pPr>
            <a:r>
              <a:rPr lang="zh-CN" sz="1600">
                <a:solidFill>
                  <a:srgbClr val="A5A5A5"/>
                </a:solidFill>
                <a:latin typeface="Arial"/>
                <a:ea typeface="Arial"/>
                <a:cs typeface="Arial"/>
                <a:sym typeface="Arial"/>
              </a:rPr>
              <a:t>Is there a demo where I can try it out?</a:t>
            </a:r>
            <a:endParaRPr/>
          </a:p>
        </p:txBody>
      </p:sp>
      <p:sp>
        <p:nvSpPr>
          <p:cNvPr id="104" name="Google Shape;104;p4"/>
          <p:cNvSpPr txBox="1"/>
          <p:nvPr/>
        </p:nvSpPr>
        <p:spPr>
          <a:xfrm>
            <a:off x="361950" y="269589"/>
            <a:ext cx="3067050" cy="378111"/>
          </a:xfrm>
          <a:prstGeom prst="rect">
            <a:avLst/>
          </a:prstGeom>
          <a:noFill/>
          <a:ln>
            <a:noFill/>
          </a:ln>
        </p:spPr>
        <p:txBody>
          <a:bodyPr spcFirstLastPara="1" wrap="square" lIns="96425" tIns="48200" rIns="96425" bIns="48200" anchor="t" anchorCtr="0">
            <a:noAutofit/>
          </a:bodyPr>
          <a:lstStyle/>
          <a:p>
            <a:pPr marL="0" marR="0" lvl="0" indent="0" algn="l" rtl="0">
              <a:spcBef>
                <a:spcPts val="0"/>
              </a:spcBef>
              <a:spcAft>
                <a:spcPts val="0"/>
              </a:spcAft>
              <a:buClr>
                <a:srgbClr val="253A1E"/>
              </a:buClr>
              <a:buSzPts val="2900"/>
              <a:buFont typeface="Arial"/>
              <a:buNone/>
            </a:pPr>
            <a:r>
              <a:rPr lang="zh-CN" sz="2000" cap="none">
                <a:solidFill>
                  <a:srgbClr val="7F7F7F"/>
                </a:solidFill>
                <a:latin typeface="Microsoft Yahei"/>
                <a:ea typeface="Microsoft Yahei"/>
                <a:cs typeface="Microsoft Yahei"/>
                <a:sym typeface="Microsoft Yahei"/>
              </a:rPr>
              <a:t>Marcus &amp; Davis</a:t>
            </a:r>
            <a:endParaRPr sz="2000" cap="none">
              <a:solidFill>
                <a:srgbClr val="7F7F7F"/>
              </a:solidFill>
              <a:latin typeface="Microsoft Yahei"/>
              <a:ea typeface="Microsoft Yahei"/>
              <a:cs typeface="Microsoft Yahei"/>
              <a:sym typeface="Microsoft Yahe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84"/>
                                        </p:tgtEl>
                                        <p:attrNameLst>
                                          <p:attrName>style.visibility</p:attrName>
                                        </p:attrNameLst>
                                      </p:cBhvr>
                                      <p:to>
                                        <p:strVal val="visible"/>
                                      </p:to>
                                    </p:set>
                                    <p:animEffect transition="in" filter="fade">
                                      <p:cBhvr>
                                        <p:cTn id="7" dur="500"/>
                                        <p:tgtEl>
                                          <p:spTgt spid="84"/>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89"/>
                                        </p:tgtEl>
                                        <p:attrNameLst>
                                          <p:attrName>style.visibility</p:attrName>
                                        </p:attrNameLst>
                                      </p:cBhvr>
                                      <p:to>
                                        <p:strVal val="visible"/>
                                      </p:to>
                                    </p:set>
                                    <p:anim calcmode="lin" valueType="num">
                                      <p:cBhvr additive="base">
                                        <p:cTn id="11" dur="500"/>
                                        <p:tgtEl>
                                          <p:spTgt spid="89"/>
                                        </p:tgtEl>
                                        <p:attrNameLst>
                                          <p:attrName>ppt_w</p:attrName>
                                        </p:attrNameLst>
                                      </p:cBhvr>
                                      <p:tavLst>
                                        <p:tav tm="0">
                                          <p:val>
                                            <p:strVal val="0"/>
                                          </p:val>
                                        </p:tav>
                                        <p:tav tm="100000">
                                          <p:val>
                                            <p:strVal val="#ppt_w"/>
                                          </p:val>
                                        </p:tav>
                                      </p:tavLst>
                                    </p:anim>
                                    <p:anim calcmode="lin" valueType="num">
                                      <p:cBhvr additive="base">
                                        <p:cTn id="12" dur="500"/>
                                        <p:tgtEl>
                                          <p:spTgt spid="89"/>
                                        </p:tgtEl>
                                        <p:attrNameLst>
                                          <p:attrName>ppt_h</p:attrName>
                                        </p:attrNameLst>
                                      </p:cBhvr>
                                      <p:tavLst>
                                        <p:tav tm="0">
                                          <p:val>
                                            <p:strVal val="0"/>
                                          </p:val>
                                        </p:tav>
                                        <p:tav tm="100000">
                                          <p:val>
                                            <p:strVal val="#ppt_h"/>
                                          </p:val>
                                        </p:tav>
                                      </p:tavLst>
                                    </p:anim>
                                  </p:childTnLst>
                                </p:cTn>
                              </p:par>
                              <p:par>
                                <p:cTn id="13" presetID="10" presetClass="entr" presetSubtype="0" fill="hold" nodeType="withEffect">
                                  <p:stCondLst>
                                    <p:cond delay="0"/>
                                  </p:stCondLst>
                                  <p:childTnLst>
                                    <p:set>
                                      <p:cBhvr>
                                        <p:cTn id="14" dur="1" fill="hold">
                                          <p:stCondLst>
                                            <p:cond delay="0"/>
                                          </p:stCondLst>
                                        </p:cTn>
                                        <p:tgtEl>
                                          <p:spTgt spid="99"/>
                                        </p:tgtEl>
                                        <p:attrNameLst>
                                          <p:attrName>style.visibility</p:attrName>
                                        </p:attrNameLst>
                                      </p:cBhvr>
                                      <p:to>
                                        <p:strVal val="visible"/>
                                      </p:to>
                                    </p:set>
                                    <p:animEffect transition="in" filter="fade">
                                      <p:cBhvr>
                                        <p:cTn id="15" dur="500"/>
                                        <p:tgtEl>
                                          <p:spTgt spid="99"/>
                                        </p:tgtEl>
                                      </p:cBhvr>
                                    </p:animEffect>
                                  </p:childTnLst>
                                </p:cTn>
                              </p:par>
                              <p:par>
                                <p:cTn id="16" presetID="10" presetClass="entr" presetSubtype="0" fill="hold" nodeType="withEffect">
                                  <p:stCondLst>
                                    <p:cond delay="0"/>
                                  </p:stCondLst>
                                  <p:childTnLst>
                                    <p:set>
                                      <p:cBhvr>
                                        <p:cTn id="17" dur="1" fill="hold">
                                          <p:stCondLst>
                                            <p:cond delay="0"/>
                                          </p:stCondLst>
                                        </p:cTn>
                                        <p:tgtEl>
                                          <p:spTgt spid="98"/>
                                        </p:tgtEl>
                                        <p:attrNameLst>
                                          <p:attrName>style.visibility</p:attrName>
                                        </p:attrNameLst>
                                      </p:cBhvr>
                                      <p:to>
                                        <p:strVal val="visible"/>
                                      </p:to>
                                    </p:set>
                                    <p:animEffect transition="in" filter="fade">
                                      <p:cBhvr>
                                        <p:cTn id="18" dur="500"/>
                                        <p:tgtEl>
                                          <p:spTgt spid="98"/>
                                        </p:tgtEl>
                                      </p:cBhvr>
                                    </p:animEffect>
                                  </p:childTnLst>
                                </p:cTn>
                              </p:par>
                            </p:childTnLst>
                          </p:cTn>
                        </p:par>
                        <p:par>
                          <p:cTn id="19" fill="hold">
                            <p:stCondLst>
                              <p:cond delay="1000"/>
                            </p:stCondLst>
                            <p:childTnLst>
                              <p:par>
                                <p:cTn id="20" presetID="10" presetClass="entr" presetSubtype="0" fill="hold" nodeType="afterEffect">
                                  <p:stCondLst>
                                    <p:cond delay="0"/>
                                  </p:stCondLst>
                                  <p:childTnLst>
                                    <p:set>
                                      <p:cBhvr>
                                        <p:cTn id="21" dur="1" fill="hold">
                                          <p:stCondLst>
                                            <p:cond delay="0"/>
                                          </p:stCondLst>
                                        </p:cTn>
                                        <p:tgtEl>
                                          <p:spTgt spid="87"/>
                                        </p:tgtEl>
                                        <p:attrNameLst>
                                          <p:attrName>style.visibility</p:attrName>
                                        </p:attrNameLst>
                                      </p:cBhvr>
                                      <p:to>
                                        <p:strVal val="visible"/>
                                      </p:to>
                                    </p:set>
                                    <p:animEffect transition="in" filter="fade">
                                      <p:cBhvr>
                                        <p:cTn id="22" dur="500"/>
                                        <p:tgtEl>
                                          <p:spTgt spid="87"/>
                                        </p:tgtEl>
                                      </p:cBhvr>
                                    </p:animEffect>
                                  </p:childTnLst>
                                </p:cTn>
                              </p:par>
                            </p:childTnLst>
                          </p:cTn>
                        </p:par>
                        <p:par>
                          <p:cTn id="23" fill="hold">
                            <p:stCondLst>
                              <p:cond delay="1500"/>
                            </p:stCondLst>
                            <p:childTnLst>
                              <p:par>
                                <p:cTn id="24" presetID="23" presetClass="entr" presetSubtype="16" fill="hold" nodeType="afterEffect">
                                  <p:stCondLst>
                                    <p:cond delay="0"/>
                                  </p:stCondLst>
                                  <p:childTnLst>
                                    <p:set>
                                      <p:cBhvr>
                                        <p:cTn id="25" dur="1" fill="hold">
                                          <p:stCondLst>
                                            <p:cond delay="0"/>
                                          </p:stCondLst>
                                        </p:cTn>
                                        <p:tgtEl>
                                          <p:spTgt spid="92"/>
                                        </p:tgtEl>
                                        <p:attrNameLst>
                                          <p:attrName>style.visibility</p:attrName>
                                        </p:attrNameLst>
                                      </p:cBhvr>
                                      <p:to>
                                        <p:strVal val="visible"/>
                                      </p:to>
                                    </p:set>
                                    <p:anim calcmode="lin" valueType="num">
                                      <p:cBhvr additive="base">
                                        <p:cTn id="26" dur="500"/>
                                        <p:tgtEl>
                                          <p:spTgt spid="92"/>
                                        </p:tgtEl>
                                        <p:attrNameLst>
                                          <p:attrName>ppt_w</p:attrName>
                                        </p:attrNameLst>
                                      </p:cBhvr>
                                      <p:tavLst>
                                        <p:tav tm="0">
                                          <p:val>
                                            <p:strVal val="0"/>
                                          </p:val>
                                        </p:tav>
                                        <p:tav tm="100000">
                                          <p:val>
                                            <p:strVal val="#ppt_w"/>
                                          </p:val>
                                        </p:tav>
                                      </p:tavLst>
                                    </p:anim>
                                    <p:anim calcmode="lin" valueType="num">
                                      <p:cBhvr additive="base">
                                        <p:cTn id="27" dur="500"/>
                                        <p:tgtEl>
                                          <p:spTgt spid="92"/>
                                        </p:tgtEl>
                                        <p:attrNameLst>
                                          <p:attrName>ppt_h</p:attrName>
                                        </p:attrNameLst>
                                      </p:cBhvr>
                                      <p:tavLst>
                                        <p:tav tm="0">
                                          <p:val>
                                            <p:strVal val="0"/>
                                          </p:val>
                                        </p:tav>
                                        <p:tav tm="100000">
                                          <p:val>
                                            <p:strVal val="#ppt_h"/>
                                          </p:val>
                                        </p:tav>
                                      </p:tavLst>
                                    </p:anim>
                                  </p:childTnLst>
                                </p:cTn>
                              </p:par>
                              <p:par>
                                <p:cTn id="28" presetID="10" presetClass="entr" presetSubtype="0" fill="hold" nodeType="withEffect">
                                  <p:stCondLst>
                                    <p:cond delay="0"/>
                                  </p:stCondLst>
                                  <p:childTnLst>
                                    <p:set>
                                      <p:cBhvr>
                                        <p:cTn id="29" dur="1" fill="hold">
                                          <p:stCondLst>
                                            <p:cond delay="0"/>
                                          </p:stCondLst>
                                        </p:cTn>
                                        <p:tgtEl>
                                          <p:spTgt spid="101"/>
                                        </p:tgtEl>
                                        <p:attrNameLst>
                                          <p:attrName>style.visibility</p:attrName>
                                        </p:attrNameLst>
                                      </p:cBhvr>
                                      <p:to>
                                        <p:strVal val="visible"/>
                                      </p:to>
                                    </p:set>
                                    <p:animEffect transition="in" filter="fade">
                                      <p:cBhvr>
                                        <p:cTn id="30" dur="500"/>
                                        <p:tgtEl>
                                          <p:spTgt spid="101"/>
                                        </p:tgtEl>
                                      </p:cBhvr>
                                    </p:animEffect>
                                  </p:childTnLst>
                                </p:cTn>
                              </p:par>
                              <p:par>
                                <p:cTn id="31" presetID="10" presetClass="entr" presetSubtype="0" fill="hold" nodeType="withEffect">
                                  <p:stCondLst>
                                    <p:cond delay="0"/>
                                  </p:stCondLst>
                                  <p:childTnLst>
                                    <p:set>
                                      <p:cBhvr>
                                        <p:cTn id="32" dur="1" fill="hold">
                                          <p:stCondLst>
                                            <p:cond delay="0"/>
                                          </p:stCondLst>
                                        </p:cTn>
                                        <p:tgtEl>
                                          <p:spTgt spid="100"/>
                                        </p:tgtEl>
                                        <p:attrNameLst>
                                          <p:attrName>style.visibility</p:attrName>
                                        </p:attrNameLst>
                                      </p:cBhvr>
                                      <p:to>
                                        <p:strVal val="visible"/>
                                      </p:to>
                                    </p:set>
                                    <p:animEffect transition="in" filter="fade">
                                      <p:cBhvr>
                                        <p:cTn id="33" dur="500"/>
                                        <p:tgtEl>
                                          <p:spTgt spid="100"/>
                                        </p:tgtEl>
                                      </p:cBhvr>
                                    </p:animEffect>
                                  </p:childTnLst>
                                </p:cTn>
                              </p:par>
                            </p:childTnLst>
                          </p:cTn>
                        </p:par>
                        <p:par>
                          <p:cTn id="34" fill="hold">
                            <p:stCondLst>
                              <p:cond delay="2000"/>
                            </p:stCondLst>
                            <p:childTnLst>
                              <p:par>
                                <p:cTn id="35" presetID="10" presetClass="entr" presetSubtype="0" fill="hold" nodeType="afterEffect">
                                  <p:stCondLst>
                                    <p:cond delay="0"/>
                                  </p:stCondLst>
                                  <p:childTnLst>
                                    <p:set>
                                      <p:cBhvr>
                                        <p:cTn id="36" dur="1" fill="hold">
                                          <p:stCondLst>
                                            <p:cond delay="0"/>
                                          </p:stCondLst>
                                        </p:cTn>
                                        <p:tgtEl>
                                          <p:spTgt spid="88"/>
                                        </p:tgtEl>
                                        <p:attrNameLst>
                                          <p:attrName>style.visibility</p:attrName>
                                        </p:attrNameLst>
                                      </p:cBhvr>
                                      <p:to>
                                        <p:strVal val="visible"/>
                                      </p:to>
                                    </p:set>
                                    <p:animEffect transition="in" filter="fade">
                                      <p:cBhvr>
                                        <p:cTn id="37" dur="500"/>
                                        <p:tgtEl>
                                          <p:spTgt spid="88"/>
                                        </p:tgtEl>
                                      </p:cBhvr>
                                    </p:animEffect>
                                  </p:childTnLst>
                                </p:cTn>
                              </p:par>
                            </p:childTnLst>
                          </p:cTn>
                        </p:par>
                        <p:par>
                          <p:cTn id="38" fill="hold">
                            <p:stCondLst>
                              <p:cond delay="2500"/>
                            </p:stCondLst>
                            <p:childTnLst>
                              <p:par>
                                <p:cTn id="39" presetID="23" presetClass="entr" presetSubtype="16" fill="hold" nodeType="afterEffect">
                                  <p:stCondLst>
                                    <p:cond delay="0"/>
                                  </p:stCondLst>
                                  <p:childTnLst>
                                    <p:set>
                                      <p:cBhvr>
                                        <p:cTn id="40" dur="1" fill="hold">
                                          <p:stCondLst>
                                            <p:cond delay="0"/>
                                          </p:stCondLst>
                                        </p:cTn>
                                        <p:tgtEl>
                                          <p:spTgt spid="95"/>
                                        </p:tgtEl>
                                        <p:attrNameLst>
                                          <p:attrName>style.visibility</p:attrName>
                                        </p:attrNameLst>
                                      </p:cBhvr>
                                      <p:to>
                                        <p:strVal val="visible"/>
                                      </p:to>
                                    </p:set>
                                    <p:anim calcmode="lin" valueType="num">
                                      <p:cBhvr additive="base">
                                        <p:cTn id="41" dur="500"/>
                                        <p:tgtEl>
                                          <p:spTgt spid="95"/>
                                        </p:tgtEl>
                                        <p:attrNameLst>
                                          <p:attrName>ppt_w</p:attrName>
                                        </p:attrNameLst>
                                      </p:cBhvr>
                                      <p:tavLst>
                                        <p:tav tm="0">
                                          <p:val>
                                            <p:strVal val="0"/>
                                          </p:val>
                                        </p:tav>
                                        <p:tav tm="100000">
                                          <p:val>
                                            <p:strVal val="#ppt_w"/>
                                          </p:val>
                                        </p:tav>
                                      </p:tavLst>
                                    </p:anim>
                                    <p:anim calcmode="lin" valueType="num">
                                      <p:cBhvr additive="base">
                                        <p:cTn id="42" dur="500"/>
                                        <p:tgtEl>
                                          <p:spTgt spid="95"/>
                                        </p:tgtEl>
                                        <p:attrNameLst>
                                          <p:attrName>ppt_h</p:attrName>
                                        </p:attrNameLst>
                                      </p:cBhvr>
                                      <p:tavLst>
                                        <p:tav tm="0">
                                          <p:val>
                                            <p:strVal val="0"/>
                                          </p:val>
                                        </p:tav>
                                        <p:tav tm="100000">
                                          <p:val>
                                            <p:strVal val="#ppt_h"/>
                                          </p:val>
                                        </p:tav>
                                      </p:tavLst>
                                    </p:anim>
                                  </p:childTnLst>
                                </p:cTn>
                              </p:par>
                              <p:par>
                                <p:cTn id="43" presetID="10" presetClass="entr" presetSubtype="0" fill="hold" nodeType="withEffect">
                                  <p:stCondLst>
                                    <p:cond delay="0"/>
                                  </p:stCondLst>
                                  <p:childTnLst>
                                    <p:set>
                                      <p:cBhvr>
                                        <p:cTn id="44" dur="1" fill="hold">
                                          <p:stCondLst>
                                            <p:cond delay="0"/>
                                          </p:stCondLst>
                                        </p:cTn>
                                        <p:tgtEl>
                                          <p:spTgt spid="103"/>
                                        </p:tgtEl>
                                        <p:attrNameLst>
                                          <p:attrName>style.visibility</p:attrName>
                                        </p:attrNameLst>
                                      </p:cBhvr>
                                      <p:to>
                                        <p:strVal val="visible"/>
                                      </p:to>
                                    </p:set>
                                    <p:animEffect transition="in" filter="fade">
                                      <p:cBhvr>
                                        <p:cTn id="45" dur="500"/>
                                        <p:tgtEl>
                                          <p:spTgt spid="103"/>
                                        </p:tgtEl>
                                      </p:cBhvr>
                                    </p:animEffect>
                                  </p:childTnLst>
                                </p:cTn>
                              </p:par>
                              <p:par>
                                <p:cTn id="46" presetID="10" presetClass="entr" presetSubtype="0" fill="hold" nodeType="withEffect">
                                  <p:stCondLst>
                                    <p:cond delay="0"/>
                                  </p:stCondLst>
                                  <p:childTnLst>
                                    <p:set>
                                      <p:cBhvr>
                                        <p:cTn id="47" dur="1" fill="hold">
                                          <p:stCondLst>
                                            <p:cond delay="0"/>
                                          </p:stCondLst>
                                        </p:cTn>
                                        <p:tgtEl>
                                          <p:spTgt spid="102"/>
                                        </p:tgtEl>
                                        <p:attrNameLst>
                                          <p:attrName>style.visibility</p:attrName>
                                        </p:attrNameLst>
                                      </p:cBhvr>
                                      <p:to>
                                        <p:strVal val="visible"/>
                                      </p:to>
                                    </p:set>
                                    <p:animEffect transition="in" filter="fade">
                                      <p:cBhvr>
                                        <p:cTn id="48"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p5" descr="A picture containing outdoor, sky, plane, flying&#10;&#10;Description automatically generated"/>
          <p:cNvPicPr preferRelativeResize="0"/>
          <p:nvPr/>
        </p:nvPicPr>
        <p:blipFill rotWithShape="1">
          <a:blip r:embed="rId3">
            <a:alphaModFix amt="5000"/>
          </a:blip>
          <a:srcRect/>
          <a:stretch/>
        </p:blipFill>
        <p:spPr>
          <a:xfrm>
            <a:off x="0" y="-10183"/>
            <a:ext cx="12858752" cy="7253007"/>
          </a:xfrm>
          <a:prstGeom prst="rect">
            <a:avLst/>
          </a:prstGeom>
          <a:noFill/>
          <a:ln>
            <a:noFill/>
          </a:ln>
        </p:spPr>
      </p:pic>
      <p:grpSp>
        <p:nvGrpSpPr>
          <p:cNvPr id="110" name="Google Shape;110;p5"/>
          <p:cNvGrpSpPr/>
          <p:nvPr/>
        </p:nvGrpSpPr>
        <p:grpSpPr>
          <a:xfrm>
            <a:off x="2029144" y="786290"/>
            <a:ext cx="8907875" cy="3957961"/>
            <a:chOff x="1447800" y="2628900"/>
            <a:chExt cx="5745163" cy="2552700"/>
          </a:xfrm>
        </p:grpSpPr>
        <p:sp>
          <p:nvSpPr>
            <p:cNvPr id="111" name="Google Shape;111;p5"/>
            <p:cNvSpPr/>
            <p:nvPr/>
          </p:nvSpPr>
          <p:spPr>
            <a:xfrm>
              <a:off x="1447800" y="2713037"/>
              <a:ext cx="5745163" cy="2468563"/>
            </a:xfrm>
            <a:custGeom>
              <a:avLst/>
              <a:gdLst/>
              <a:ahLst/>
              <a:cxnLst/>
              <a:rect l="l" t="t" r="r" b="b"/>
              <a:pathLst>
                <a:path w="1532" h="658" extrusionOk="0">
                  <a:moveTo>
                    <a:pt x="1532" y="272"/>
                  </a:moveTo>
                  <a:cubicBezTo>
                    <a:pt x="984" y="0"/>
                    <a:pt x="984" y="0"/>
                    <a:pt x="984" y="0"/>
                  </a:cubicBezTo>
                  <a:cubicBezTo>
                    <a:pt x="984" y="162"/>
                    <a:pt x="984" y="162"/>
                    <a:pt x="984" y="162"/>
                  </a:cubicBezTo>
                  <a:cubicBezTo>
                    <a:pt x="914" y="167"/>
                    <a:pt x="243" y="222"/>
                    <a:pt x="0" y="658"/>
                  </a:cubicBezTo>
                  <a:cubicBezTo>
                    <a:pt x="0" y="658"/>
                    <a:pt x="302" y="350"/>
                    <a:pt x="984" y="388"/>
                  </a:cubicBezTo>
                  <a:cubicBezTo>
                    <a:pt x="984" y="385"/>
                    <a:pt x="984" y="385"/>
                    <a:pt x="984" y="385"/>
                  </a:cubicBezTo>
                  <a:cubicBezTo>
                    <a:pt x="984" y="533"/>
                    <a:pt x="984" y="533"/>
                    <a:pt x="984" y="533"/>
                  </a:cubicBezTo>
                  <a:lnTo>
                    <a:pt x="1532" y="272"/>
                  </a:lnTo>
                  <a:close/>
                </a:path>
              </a:pathLst>
            </a:custGeom>
            <a:solidFill>
              <a:srgbClr val="2B2939"/>
            </a:solidFill>
            <a:ln>
              <a:noFill/>
            </a:ln>
          </p:spPr>
          <p:txBody>
            <a:bodyPr spcFirstLastPara="1" wrap="square" lIns="96425" tIns="48200" rIns="96425" bIns="482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12" name="Google Shape;112;p5"/>
            <p:cNvSpPr/>
            <p:nvPr/>
          </p:nvSpPr>
          <p:spPr>
            <a:xfrm>
              <a:off x="1447800" y="2628900"/>
              <a:ext cx="5745163" cy="2468563"/>
            </a:xfrm>
            <a:custGeom>
              <a:avLst/>
              <a:gdLst/>
              <a:ahLst/>
              <a:cxnLst/>
              <a:rect l="l" t="t" r="r" b="b"/>
              <a:pathLst>
                <a:path w="1532" h="658" extrusionOk="0">
                  <a:moveTo>
                    <a:pt x="1532" y="272"/>
                  </a:moveTo>
                  <a:cubicBezTo>
                    <a:pt x="984" y="0"/>
                    <a:pt x="984" y="0"/>
                    <a:pt x="984" y="0"/>
                  </a:cubicBezTo>
                  <a:cubicBezTo>
                    <a:pt x="984" y="162"/>
                    <a:pt x="984" y="162"/>
                    <a:pt x="984" y="162"/>
                  </a:cubicBezTo>
                  <a:cubicBezTo>
                    <a:pt x="914" y="167"/>
                    <a:pt x="243" y="222"/>
                    <a:pt x="0" y="658"/>
                  </a:cubicBezTo>
                  <a:cubicBezTo>
                    <a:pt x="0" y="658"/>
                    <a:pt x="302" y="350"/>
                    <a:pt x="984" y="388"/>
                  </a:cubicBezTo>
                  <a:cubicBezTo>
                    <a:pt x="984" y="385"/>
                    <a:pt x="984" y="385"/>
                    <a:pt x="984" y="385"/>
                  </a:cubicBezTo>
                  <a:cubicBezTo>
                    <a:pt x="984" y="533"/>
                    <a:pt x="984" y="533"/>
                    <a:pt x="984" y="533"/>
                  </a:cubicBezTo>
                  <a:lnTo>
                    <a:pt x="1532" y="272"/>
                  </a:lnTo>
                  <a:close/>
                </a:path>
              </a:pathLst>
            </a:custGeom>
            <a:solidFill>
              <a:schemeClr val="accent1"/>
            </a:solidFill>
            <a:ln>
              <a:noFill/>
            </a:ln>
          </p:spPr>
          <p:txBody>
            <a:bodyPr spcFirstLastPara="1" wrap="square" lIns="96425" tIns="48200" rIns="96425" bIns="482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cxnSp>
        <p:nvCxnSpPr>
          <p:cNvPr id="113" name="Google Shape;113;p5"/>
          <p:cNvCxnSpPr/>
          <p:nvPr/>
        </p:nvCxnSpPr>
        <p:spPr>
          <a:xfrm rot="5400000">
            <a:off x="3024002" y="5514897"/>
            <a:ext cx="2310430" cy="1675"/>
          </a:xfrm>
          <a:prstGeom prst="straightConnector1">
            <a:avLst/>
          </a:prstGeom>
          <a:noFill/>
          <a:ln w="9525" cap="flat" cmpd="sng">
            <a:solidFill>
              <a:schemeClr val="dk1"/>
            </a:solidFill>
            <a:prstDash val="dot"/>
            <a:miter lim="800000"/>
            <a:headEnd type="none" w="sm" len="sm"/>
            <a:tailEnd type="none" w="sm" len="sm"/>
          </a:ln>
        </p:spPr>
      </p:cxnSp>
      <p:cxnSp>
        <p:nvCxnSpPr>
          <p:cNvPr id="114" name="Google Shape;114;p5"/>
          <p:cNvCxnSpPr/>
          <p:nvPr/>
        </p:nvCxnSpPr>
        <p:spPr>
          <a:xfrm rot="5400000">
            <a:off x="5403127" y="5387952"/>
            <a:ext cx="2812800" cy="1800"/>
          </a:xfrm>
          <a:prstGeom prst="straightConnector1">
            <a:avLst/>
          </a:prstGeom>
          <a:noFill/>
          <a:ln w="9525" cap="flat" cmpd="sng">
            <a:solidFill>
              <a:schemeClr val="dk1"/>
            </a:solidFill>
            <a:prstDash val="dot"/>
            <a:miter lim="800000"/>
            <a:headEnd type="none" w="sm" len="sm"/>
            <a:tailEnd type="none" w="sm" len="sm"/>
          </a:ln>
        </p:spPr>
      </p:cxnSp>
      <p:grpSp>
        <p:nvGrpSpPr>
          <p:cNvPr id="115" name="Google Shape;115;p5"/>
          <p:cNvGrpSpPr/>
          <p:nvPr/>
        </p:nvGrpSpPr>
        <p:grpSpPr>
          <a:xfrm>
            <a:off x="2889463" y="3544198"/>
            <a:ext cx="539530" cy="539530"/>
            <a:chOff x="3237545" y="4561747"/>
            <a:chExt cx="1146960" cy="1146960"/>
          </a:xfrm>
        </p:grpSpPr>
        <p:sp>
          <p:nvSpPr>
            <p:cNvPr id="116" name="Google Shape;116;p5"/>
            <p:cNvSpPr/>
            <p:nvPr/>
          </p:nvSpPr>
          <p:spPr>
            <a:xfrm>
              <a:off x="3237545" y="4561747"/>
              <a:ext cx="1146960" cy="1146960"/>
            </a:xfrm>
            <a:prstGeom prst="roundRect">
              <a:avLst>
                <a:gd name="adj" fmla="val 50000"/>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24">
                <a:solidFill>
                  <a:srgbClr val="FFFFFF"/>
                </a:solidFill>
                <a:latin typeface="Calibri"/>
                <a:ea typeface="Calibri"/>
                <a:cs typeface="Calibri"/>
                <a:sym typeface="Calibri"/>
              </a:endParaRPr>
            </a:p>
          </p:txBody>
        </p:sp>
        <p:sp>
          <p:nvSpPr>
            <p:cNvPr id="117" name="Google Shape;117;p5"/>
            <p:cNvSpPr/>
            <p:nvPr/>
          </p:nvSpPr>
          <p:spPr>
            <a:xfrm>
              <a:off x="3351015" y="4675219"/>
              <a:ext cx="920024" cy="920024"/>
            </a:xfrm>
            <a:prstGeom prst="roundRect">
              <a:avLst>
                <a:gd name="adj" fmla="val 50000"/>
              </a:avLst>
            </a:prstGeom>
            <a:solidFill>
              <a:srgbClr val="F2F2F2"/>
            </a:solidFill>
            <a:ln>
              <a:noFill/>
            </a:ln>
            <a:effectLst>
              <a:outerShdw blurRad="76200" dist="38100" dir="2700000" algn="tl" rotWithShape="0">
                <a:srgbClr val="595959">
                  <a:alpha val="6392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zh-CN" sz="3200" b="1">
                  <a:solidFill>
                    <a:srgbClr val="2B2939"/>
                  </a:solidFill>
                  <a:latin typeface="Calibri"/>
                  <a:ea typeface="Calibri"/>
                  <a:cs typeface="Calibri"/>
                  <a:sym typeface="Calibri"/>
                </a:rPr>
                <a:t>4</a:t>
              </a:r>
              <a:endParaRPr sz="3200" b="1">
                <a:solidFill>
                  <a:srgbClr val="2B2939"/>
                </a:solidFill>
                <a:latin typeface="Calibri"/>
                <a:ea typeface="Calibri"/>
                <a:cs typeface="Calibri"/>
                <a:sym typeface="Calibri"/>
              </a:endParaRPr>
            </a:p>
          </p:txBody>
        </p:sp>
      </p:grpSp>
      <p:grpSp>
        <p:nvGrpSpPr>
          <p:cNvPr id="118" name="Google Shape;118;p5"/>
          <p:cNvGrpSpPr/>
          <p:nvPr/>
        </p:nvGrpSpPr>
        <p:grpSpPr>
          <a:xfrm>
            <a:off x="5120709" y="2689996"/>
            <a:ext cx="802027" cy="802027"/>
            <a:chOff x="3237545" y="4561747"/>
            <a:chExt cx="1146900" cy="1146900"/>
          </a:xfrm>
        </p:grpSpPr>
        <p:sp>
          <p:nvSpPr>
            <p:cNvPr id="119" name="Google Shape;119;p5"/>
            <p:cNvSpPr/>
            <p:nvPr/>
          </p:nvSpPr>
          <p:spPr>
            <a:xfrm>
              <a:off x="3237545" y="4561747"/>
              <a:ext cx="1146900" cy="1146900"/>
            </a:xfrm>
            <a:prstGeom prst="roundRect">
              <a:avLst>
                <a:gd name="adj" fmla="val 50000"/>
              </a:avLst>
            </a:prstGeom>
            <a:solidFill>
              <a:schemeClr val="accent3"/>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24">
                <a:solidFill>
                  <a:srgbClr val="FFFFFF"/>
                </a:solidFill>
                <a:latin typeface="Calibri"/>
                <a:ea typeface="Calibri"/>
                <a:cs typeface="Calibri"/>
                <a:sym typeface="Calibri"/>
              </a:endParaRPr>
            </a:p>
          </p:txBody>
        </p:sp>
        <p:sp>
          <p:nvSpPr>
            <p:cNvPr id="120" name="Google Shape;120;p5"/>
            <p:cNvSpPr/>
            <p:nvPr/>
          </p:nvSpPr>
          <p:spPr>
            <a:xfrm>
              <a:off x="3351015" y="4675219"/>
              <a:ext cx="920024" cy="920024"/>
            </a:xfrm>
            <a:prstGeom prst="roundRect">
              <a:avLst>
                <a:gd name="adj" fmla="val 50000"/>
              </a:avLst>
            </a:prstGeom>
            <a:solidFill>
              <a:srgbClr val="F2F2F2"/>
            </a:solidFill>
            <a:ln>
              <a:noFill/>
            </a:ln>
            <a:effectLst>
              <a:outerShdw blurRad="76200" dist="38100" dir="2700000" algn="tl" rotWithShape="0">
                <a:srgbClr val="595959">
                  <a:alpha val="6392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zh-CN" sz="3200" b="1">
                  <a:solidFill>
                    <a:srgbClr val="2B2939"/>
                  </a:solidFill>
                  <a:latin typeface="Calibri"/>
                  <a:ea typeface="Calibri"/>
                  <a:cs typeface="Calibri"/>
                  <a:sym typeface="Calibri"/>
                </a:rPr>
                <a:t>5</a:t>
              </a:r>
              <a:endParaRPr sz="3200" b="1">
                <a:solidFill>
                  <a:srgbClr val="2B2939"/>
                </a:solidFill>
                <a:latin typeface="Calibri"/>
                <a:ea typeface="Calibri"/>
                <a:cs typeface="Calibri"/>
                <a:sym typeface="Calibri"/>
              </a:endParaRPr>
            </a:p>
          </p:txBody>
        </p:sp>
      </p:grpSp>
      <p:grpSp>
        <p:nvGrpSpPr>
          <p:cNvPr id="121" name="Google Shape;121;p5"/>
          <p:cNvGrpSpPr/>
          <p:nvPr/>
        </p:nvGrpSpPr>
        <p:grpSpPr>
          <a:xfrm>
            <a:off x="7571496" y="1996797"/>
            <a:ext cx="1141684" cy="1141684"/>
            <a:chOff x="3237545" y="4561747"/>
            <a:chExt cx="1146960" cy="1146960"/>
          </a:xfrm>
        </p:grpSpPr>
        <p:sp>
          <p:nvSpPr>
            <p:cNvPr id="122" name="Google Shape;122;p5"/>
            <p:cNvSpPr/>
            <p:nvPr/>
          </p:nvSpPr>
          <p:spPr>
            <a:xfrm>
              <a:off x="3237545" y="4561747"/>
              <a:ext cx="1146960" cy="1146960"/>
            </a:xfrm>
            <a:prstGeom prst="roundRect">
              <a:avLst>
                <a:gd name="adj" fmla="val 50000"/>
              </a:avLst>
            </a:prstGeom>
            <a:solidFill>
              <a:schemeClr val="accent2"/>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424">
                <a:solidFill>
                  <a:srgbClr val="FFFFFF"/>
                </a:solidFill>
                <a:latin typeface="Calibri"/>
                <a:ea typeface="Calibri"/>
                <a:cs typeface="Calibri"/>
                <a:sym typeface="Calibri"/>
              </a:endParaRPr>
            </a:p>
          </p:txBody>
        </p:sp>
        <p:sp>
          <p:nvSpPr>
            <p:cNvPr id="123" name="Google Shape;123;p5"/>
            <p:cNvSpPr/>
            <p:nvPr/>
          </p:nvSpPr>
          <p:spPr>
            <a:xfrm>
              <a:off x="3351015" y="4675219"/>
              <a:ext cx="920024" cy="920024"/>
            </a:xfrm>
            <a:prstGeom prst="roundRect">
              <a:avLst>
                <a:gd name="adj" fmla="val 50000"/>
              </a:avLst>
            </a:prstGeom>
            <a:solidFill>
              <a:srgbClr val="F2F2F2"/>
            </a:solidFill>
            <a:ln>
              <a:noFill/>
            </a:ln>
            <a:effectLst>
              <a:outerShdw blurRad="76200" dist="38100" dir="2700000" algn="tl" rotWithShape="0">
                <a:srgbClr val="595959">
                  <a:alpha val="63921"/>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r>
                <a:rPr lang="zh-CN" sz="3200" b="1">
                  <a:solidFill>
                    <a:srgbClr val="2B2939"/>
                  </a:solidFill>
                  <a:latin typeface="Calibri"/>
                  <a:ea typeface="Calibri"/>
                  <a:cs typeface="Calibri"/>
                  <a:sym typeface="Calibri"/>
                </a:rPr>
                <a:t>6</a:t>
              </a:r>
              <a:endParaRPr sz="3200" b="1">
                <a:solidFill>
                  <a:srgbClr val="2B2939"/>
                </a:solidFill>
                <a:latin typeface="Calibri"/>
                <a:ea typeface="Calibri"/>
                <a:cs typeface="Calibri"/>
                <a:sym typeface="Calibri"/>
              </a:endParaRPr>
            </a:p>
          </p:txBody>
        </p:sp>
      </p:grpSp>
      <p:sp>
        <p:nvSpPr>
          <p:cNvPr id="124" name="Google Shape;124;p5"/>
          <p:cNvSpPr txBox="1"/>
          <p:nvPr/>
        </p:nvSpPr>
        <p:spPr>
          <a:xfrm>
            <a:off x="679501" y="5523450"/>
            <a:ext cx="3110400" cy="948600"/>
          </a:xfrm>
          <a:prstGeom prst="rect">
            <a:avLst/>
          </a:prstGeom>
          <a:noFill/>
          <a:ln>
            <a:noFill/>
          </a:ln>
        </p:spPr>
        <p:txBody>
          <a:bodyPr spcFirstLastPara="1" wrap="square" lIns="85650" tIns="42825" rIns="85650" bIns="42825" anchor="t" anchorCtr="0">
            <a:spAutoFit/>
          </a:bodyPr>
          <a:lstStyle/>
          <a:p>
            <a:pPr marL="0" marR="0" lvl="0" indent="0" algn="l" rtl="0">
              <a:lnSpc>
                <a:spcPct val="150000"/>
              </a:lnSpc>
              <a:spcBef>
                <a:spcPts val="0"/>
              </a:spcBef>
              <a:spcAft>
                <a:spcPts val="0"/>
              </a:spcAft>
              <a:buNone/>
            </a:pPr>
            <a:r>
              <a:rPr lang="zh-CN">
                <a:solidFill>
                  <a:schemeClr val="dk1"/>
                </a:solidFill>
                <a:latin typeface="Microsoft Yahei"/>
                <a:ea typeface="Microsoft Yahei"/>
                <a:cs typeface="Microsoft Yahei"/>
                <a:sym typeface="Microsoft Yahei"/>
              </a:rPr>
              <a:t>It is better than the military personel</a:t>
            </a:r>
            <a:endParaRPr>
              <a:solidFill>
                <a:schemeClr val="dk1"/>
              </a:solidFill>
              <a:latin typeface="Microsoft Yahei"/>
              <a:ea typeface="Microsoft Yahei"/>
              <a:cs typeface="Microsoft Yahei"/>
              <a:sym typeface="Microsoft Yahei"/>
            </a:endParaRPr>
          </a:p>
          <a:p>
            <a:pPr marL="457200" marR="0" lvl="0" indent="-317500" algn="l" rtl="0">
              <a:lnSpc>
                <a:spcPct val="150000"/>
              </a:lnSpc>
              <a:spcBef>
                <a:spcPts val="0"/>
              </a:spcBef>
              <a:spcAft>
                <a:spcPts val="0"/>
              </a:spcAft>
              <a:buClr>
                <a:schemeClr val="dk1"/>
              </a:buClr>
              <a:buSzPts val="1400"/>
              <a:buFont typeface="Microsoft Yahei"/>
              <a:buChar char="●"/>
            </a:pPr>
            <a:r>
              <a:rPr lang="zh-CN">
                <a:solidFill>
                  <a:schemeClr val="dk1"/>
                </a:solidFill>
                <a:latin typeface="Microsoft Yahei"/>
                <a:ea typeface="Microsoft Yahei"/>
                <a:cs typeface="Microsoft Yahei"/>
                <a:sym typeface="Microsoft Yahei"/>
              </a:rPr>
              <a:t>no human casualties</a:t>
            </a:r>
            <a:endParaRPr>
              <a:solidFill>
                <a:schemeClr val="dk1"/>
              </a:solidFill>
              <a:latin typeface="Microsoft Yahei"/>
              <a:ea typeface="Microsoft Yahei"/>
              <a:cs typeface="Microsoft Yahei"/>
              <a:sym typeface="Microsoft Yahei"/>
            </a:endParaRPr>
          </a:p>
          <a:p>
            <a:pPr marL="457200" marR="0" lvl="0" indent="-317500" algn="l" rtl="0">
              <a:lnSpc>
                <a:spcPct val="150000"/>
              </a:lnSpc>
              <a:spcBef>
                <a:spcPts val="0"/>
              </a:spcBef>
              <a:spcAft>
                <a:spcPts val="0"/>
              </a:spcAft>
              <a:buClr>
                <a:schemeClr val="dk1"/>
              </a:buClr>
              <a:buSzPts val="1400"/>
              <a:buFont typeface="Microsoft Yahei"/>
              <a:buChar char="●"/>
            </a:pPr>
            <a:r>
              <a:rPr lang="zh-CN">
                <a:solidFill>
                  <a:schemeClr val="dk1"/>
                </a:solidFill>
                <a:latin typeface="Microsoft Yahei"/>
                <a:ea typeface="Microsoft Yahei"/>
                <a:cs typeface="Microsoft Yahei"/>
                <a:sym typeface="Microsoft Yahei"/>
              </a:rPr>
              <a:t>cheaper</a:t>
            </a:r>
            <a:endParaRPr>
              <a:solidFill>
                <a:schemeClr val="dk1"/>
              </a:solidFill>
              <a:latin typeface="Microsoft Yahei"/>
              <a:ea typeface="Microsoft Yahei"/>
              <a:cs typeface="Microsoft Yahei"/>
              <a:sym typeface="Microsoft Yahei"/>
            </a:endParaRPr>
          </a:p>
        </p:txBody>
      </p:sp>
      <p:sp>
        <p:nvSpPr>
          <p:cNvPr id="125" name="Google Shape;125;p5"/>
          <p:cNvSpPr txBox="1"/>
          <p:nvPr/>
        </p:nvSpPr>
        <p:spPr>
          <a:xfrm>
            <a:off x="361950" y="4813361"/>
            <a:ext cx="3745500" cy="571500"/>
          </a:xfrm>
          <a:prstGeom prst="rect">
            <a:avLst/>
          </a:prstGeom>
          <a:noFill/>
          <a:ln>
            <a:noFill/>
          </a:ln>
        </p:spPr>
        <p:txBody>
          <a:bodyPr spcFirstLastPara="1" wrap="square" lIns="96425" tIns="48200" rIns="96425" bIns="48200" anchor="t" anchorCtr="0">
            <a:spAutoFit/>
          </a:bodyPr>
          <a:lstStyle/>
          <a:p>
            <a:pPr marL="0" marR="0" lvl="0" indent="0" algn="l" rtl="0">
              <a:lnSpc>
                <a:spcPct val="120000"/>
              </a:lnSpc>
              <a:spcBef>
                <a:spcPts val="0"/>
              </a:spcBef>
              <a:spcAft>
                <a:spcPts val="0"/>
              </a:spcAft>
              <a:buNone/>
            </a:pPr>
            <a:r>
              <a:rPr lang="zh-CN" sz="1400">
                <a:solidFill>
                  <a:schemeClr val="dk1"/>
                </a:solidFill>
                <a:latin typeface="Arial"/>
                <a:ea typeface="Arial"/>
                <a:cs typeface="Arial"/>
                <a:sym typeface="Arial"/>
              </a:rPr>
              <a:t>If it is alleged it is better than humans, which humans, and how much better?</a:t>
            </a:r>
            <a:endParaRPr>
              <a:solidFill>
                <a:schemeClr val="dk1"/>
              </a:solidFill>
            </a:endParaRPr>
          </a:p>
        </p:txBody>
      </p:sp>
      <p:sp>
        <p:nvSpPr>
          <p:cNvPr id="126" name="Google Shape;126;p5"/>
          <p:cNvSpPr txBox="1"/>
          <p:nvPr/>
        </p:nvSpPr>
        <p:spPr>
          <a:xfrm>
            <a:off x="4463627" y="5384854"/>
            <a:ext cx="2303700" cy="1271700"/>
          </a:xfrm>
          <a:prstGeom prst="rect">
            <a:avLst/>
          </a:prstGeom>
          <a:noFill/>
          <a:ln>
            <a:noFill/>
          </a:ln>
        </p:spPr>
        <p:txBody>
          <a:bodyPr spcFirstLastPara="1" wrap="square" lIns="85650" tIns="42825" rIns="85650" bIns="42825" anchor="t" anchorCtr="0">
            <a:spAutoFit/>
          </a:bodyPr>
          <a:lstStyle/>
          <a:p>
            <a:pPr marL="0" marR="0" lvl="0" indent="0" algn="l" rtl="0">
              <a:lnSpc>
                <a:spcPct val="150000"/>
              </a:lnSpc>
              <a:spcBef>
                <a:spcPts val="0"/>
              </a:spcBef>
              <a:spcAft>
                <a:spcPts val="0"/>
              </a:spcAft>
              <a:buNone/>
            </a:pPr>
            <a:r>
              <a:rPr lang="zh-CN">
                <a:solidFill>
                  <a:schemeClr val="dk1"/>
                </a:solidFill>
                <a:latin typeface="Microsoft Yahei"/>
                <a:ea typeface="Microsoft Yahei"/>
                <a:cs typeface="Microsoft Yahei"/>
                <a:sym typeface="Microsoft Yahei"/>
              </a:rPr>
              <a:t>It does not contribute towards genuine AI.</a:t>
            </a:r>
            <a:endParaRPr>
              <a:solidFill>
                <a:schemeClr val="dk1"/>
              </a:solidFill>
              <a:latin typeface="Microsoft Yahei"/>
              <a:ea typeface="Microsoft Yahei"/>
              <a:cs typeface="Microsoft Yahei"/>
              <a:sym typeface="Microsoft Yahei"/>
            </a:endParaRPr>
          </a:p>
          <a:p>
            <a:pPr marL="0" marR="0" lvl="0" indent="0" algn="l" rtl="0">
              <a:lnSpc>
                <a:spcPct val="150000"/>
              </a:lnSpc>
              <a:spcBef>
                <a:spcPts val="0"/>
              </a:spcBef>
              <a:spcAft>
                <a:spcPts val="0"/>
              </a:spcAft>
              <a:buNone/>
            </a:pPr>
            <a:r>
              <a:rPr lang="zh-CN">
                <a:solidFill>
                  <a:schemeClr val="dk1"/>
                </a:solidFill>
                <a:latin typeface="Microsoft Yahei"/>
                <a:ea typeface="Microsoft Yahei"/>
                <a:cs typeface="Microsoft Yahei"/>
                <a:sym typeface="Microsoft Yahei"/>
              </a:rPr>
              <a:t>Nobody wants an AI that kills in their daily life</a:t>
            </a:r>
            <a:endParaRPr>
              <a:solidFill>
                <a:schemeClr val="dk1"/>
              </a:solidFill>
              <a:latin typeface="Microsoft Yahei"/>
              <a:ea typeface="Microsoft Yahei"/>
              <a:cs typeface="Microsoft Yahei"/>
              <a:sym typeface="Microsoft Yahei"/>
            </a:endParaRPr>
          </a:p>
        </p:txBody>
      </p:sp>
      <p:sp>
        <p:nvSpPr>
          <p:cNvPr id="127" name="Google Shape;127;p5"/>
          <p:cNvSpPr txBox="1"/>
          <p:nvPr/>
        </p:nvSpPr>
        <p:spPr>
          <a:xfrm>
            <a:off x="4279180" y="4476073"/>
            <a:ext cx="2430300" cy="830100"/>
          </a:xfrm>
          <a:prstGeom prst="rect">
            <a:avLst/>
          </a:prstGeom>
          <a:noFill/>
          <a:ln>
            <a:noFill/>
          </a:ln>
        </p:spPr>
        <p:txBody>
          <a:bodyPr spcFirstLastPara="1" wrap="square" lIns="96425" tIns="48200" rIns="96425" bIns="48200" anchor="t" anchorCtr="0">
            <a:spAutoFit/>
          </a:bodyPr>
          <a:lstStyle/>
          <a:p>
            <a:pPr marL="0" marR="0" lvl="0" indent="0" algn="ctr" rtl="0">
              <a:lnSpc>
                <a:spcPct val="120000"/>
              </a:lnSpc>
              <a:spcBef>
                <a:spcPts val="0"/>
              </a:spcBef>
              <a:spcAft>
                <a:spcPts val="0"/>
              </a:spcAft>
              <a:buNone/>
            </a:pPr>
            <a:r>
              <a:rPr lang="zh-CN" sz="1400">
                <a:solidFill>
                  <a:schemeClr val="dk1"/>
                </a:solidFill>
                <a:latin typeface="Arial"/>
                <a:ea typeface="Arial"/>
                <a:cs typeface="Arial"/>
                <a:sym typeface="Arial"/>
              </a:rPr>
              <a:t>How far does succeeding at that task take us towards genuine AI?</a:t>
            </a:r>
            <a:endParaRPr>
              <a:solidFill>
                <a:schemeClr val="dk1"/>
              </a:solidFill>
            </a:endParaRPr>
          </a:p>
        </p:txBody>
      </p:sp>
      <p:sp>
        <p:nvSpPr>
          <p:cNvPr id="128" name="Google Shape;128;p5"/>
          <p:cNvSpPr txBox="1"/>
          <p:nvPr/>
        </p:nvSpPr>
        <p:spPr>
          <a:xfrm>
            <a:off x="7123526" y="5546400"/>
            <a:ext cx="3067200" cy="948600"/>
          </a:xfrm>
          <a:prstGeom prst="rect">
            <a:avLst/>
          </a:prstGeom>
          <a:noFill/>
          <a:ln>
            <a:noFill/>
          </a:ln>
        </p:spPr>
        <p:txBody>
          <a:bodyPr spcFirstLastPara="1" wrap="square" lIns="85650" tIns="42825" rIns="85650" bIns="42825" anchor="t" anchorCtr="0">
            <a:spAutoFit/>
          </a:bodyPr>
          <a:lstStyle/>
          <a:p>
            <a:pPr marL="0" marR="0" lvl="0" indent="0" algn="l" rtl="0">
              <a:lnSpc>
                <a:spcPct val="150000"/>
              </a:lnSpc>
              <a:spcBef>
                <a:spcPts val="0"/>
              </a:spcBef>
              <a:spcAft>
                <a:spcPts val="0"/>
              </a:spcAft>
              <a:buNone/>
            </a:pPr>
            <a:r>
              <a:rPr lang="zh-CN">
                <a:solidFill>
                  <a:schemeClr val="dk1"/>
                </a:solidFill>
                <a:latin typeface="Microsoft Yahei"/>
                <a:ea typeface="Microsoft Yahei"/>
                <a:cs typeface="Microsoft Yahei"/>
                <a:sym typeface="Microsoft Yahei"/>
              </a:rPr>
              <a:t>high performance: it can kill any target in any condition</a:t>
            </a:r>
            <a:endParaRPr>
              <a:solidFill>
                <a:schemeClr val="dk1"/>
              </a:solidFill>
              <a:latin typeface="Microsoft Yahei"/>
              <a:ea typeface="Microsoft Yahei"/>
              <a:cs typeface="Microsoft Yahei"/>
              <a:sym typeface="Microsoft Yahei"/>
            </a:endParaRPr>
          </a:p>
          <a:p>
            <a:pPr marL="0" marR="0" lvl="0" indent="0" algn="l" rtl="0">
              <a:lnSpc>
                <a:spcPct val="150000"/>
              </a:lnSpc>
              <a:spcBef>
                <a:spcPts val="0"/>
              </a:spcBef>
              <a:spcAft>
                <a:spcPts val="0"/>
              </a:spcAft>
              <a:buNone/>
            </a:pPr>
            <a:r>
              <a:rPr lang="zh-CN">
                <a:solidFill>
                  <a:schemeClr val="dk1"/>
                </a:solidFill>
                <a:latin typeface="Microsoft Yahei"/>
                <a:ea typeface="Microsoft Yahei"/>
                <a:cs typeface="Microsoft Yahei"/>
                <a:sym typeface="Microsoft Yahei"/>
              </a:rPr>
              <a:t>unreliable: it has record of friendly fire</a:t>
            </a:r>
            <a:endParaRPr>
              <a:solidFill>
                <a:schemeClr val="dk1"/>
              </a:solidFill>
              <a:latin typeface="Microsoft Yahei"/>
              <a:ea typeface="Microsoft Yahei"/>
              <a:cs typeface="Microsoft Yahei"/>
              <a:sym typeface="Microsoft Yahei"/>
            </a:endParaRPr>
          </a:p>
        </p:txBody>
      </p:sp>
      <p:sp>
        <p:nvSpPr>
          <p:cNvPr id="129" name="Google Shape;129;p5"/>
          <p:cNvSpPr txBox="1"/>
          <p:nvPr/>
        </p:nvSpPr>
        <p:spPr>
          <a:xfrm>
            <a:off x="7050888" y="4554748"/>
            <a:ext cx="4027200" cy="830100"/>
          </a:xfrm>
          <a:prstGeom prst="rect">
            <a:avLst/>
          </a:prstGeom>
          <a:noFill/>
          <a:ln>
            <a:noFill/>
          </a:ln>
        </p:spPr>
        <p:txBody>
          <a:bodyPr spcFirstLastPara="1" wrap="square" lIns="96425" tIns="48200" rIns="96425" bIns="48200" anchor="t" anchorCtr="0">
            <a:spAutoFit/>
          </a:bodyPr>
          <a:lstStyle/>
          <a:p>
            <a:pPr marL="0" marR="0" lvl="0" indent="0" algn="l" rtl="0">
              <a:lnSpc>
                <a:spcPct val="120000"/>
              </a:lnSpc>
              <a:spcBef>
                <a:spcPts val="0"/>
              </a:spcBef>
              <a:spcAft>
                <a:spcPts val="0"/>
              </a:spcAft>
              <a:buNone/>
            </a:pPr>
            <a:r>
              <a:rPr lang="zh-CN" sz="1400">
                <a:solidFill>
                  <a:schemeClr val="dk1"/>
                </a:solidFill>
                <a:latin typeface="Arial"/>
                <a:ea typeface="Arial"/>
                <a:cs typeface="Arial"/>
                <a:sym typeface="Arial"/>
              </a:rPr>
              <a:t>How robust is the system? Could it work just as well with other data sets, without </a:t>
            </a:r>
            <a:br>
              <a:rPr lang="zh-CN" sz="1400">
                <a:solidFill>
                  <a:schemeClr val="dk1"/>
                </a:solidFill>
                <a:latin typeface="Arial"/>
                <a:ea typeface="Arial"/>
                <a:cs typeface="Arial"/>
                <a:sym typeface="Arial"/>
              </a:rPr>
            </a:br>
            <a:r>
              <a:rPr lang="zh-CN" sz="1400">
                <a:solidFill>
                  <a:schemeClr val="dk1"/>
                </a:solidFill>
                <a:latin typeface="Arial"/>
                <a:ea typeface="Arial"/>
                <a:cs typeface="Arial"/>
                <a:sym typeface="Arial"/>
              </a:rPr>
              <a:t>massive amounts of retraining? </a:t>
            </a:r>
            <a:endParaRPr sz="1400">
              <a:solidFill>
                <a:schemeClr val="dk1"/>
              </a:solidFill>
              <a:latin typeface="Arial"/>
              <a:ea typeface="Arial"/>
              <a:cs typeface="Arial"/>
              <a:sym typeface="Arial"/>
            </a:endParaRPr>
          </a:p>
        </p:txBody>
      </p:sp>
      <p:sp>
        <p:nvSpPr>
          <p:cNvPr id="130" name="Google Shape;130;p5"/>
          <p:cNvSpPr txBox="1"/>
          <p:nvPr/>
        </p:nvSpPr>
        <p:spPr>
          <a:xfrm>
            <a:off x="361950" y="269589"/>
            <a:ext cx="3067050" cy="378111"/>
          </a:xfrm>
          <a:prstGeom prst="rect">
            <a:avLst/>
          </a:prstGeom>
          <a:noFill/>
          <a:ln>
            <a:noFill/>
          </a:ln>
        </p:spPr>
        <p:txBody>
          <a:bodyPr spcFirstLastPara="1" wrap="square" lIns="96425" tIns="48200" rIns="96425" bIns="48200" anchor="t" anchorCtr="0">
            <a:noAutofit/>
          </a:bodyPr>
          <a:lstStyle/>
          <a:p>
            <a:pPr marL="0" marR="0" lvl="0" indent="0" algn="l" rtl="0">
              <a:spcBef>
                <a:spcPts val="0"/>
              </a:spcBef>
              <a:spcAft>
                <a:spcPts val="0"/>
              </a:spcAft>
              <a:buClr>
                <a:srgbClr val="253A1E"/>
              </a:buClr>
              <a:buSzPts val="2900"/>
              <a:buFont typeface="Arial"/>
              <a:buNone/>
            </a:pPr>
            <a:r>
              <a:rPr lang="zh-CN" sz="2000" cap="none">
                <a:solidFill>
                  <a:schemeClr val="dk1"/>
                </a:solidFill>
                <a:latin typeface="Microsoft Yahei"/>
                <a:ea typeface="Microsoft Yahei"/>
                <a:cs typeface="Microsoft Yahei"/>
                <a:sym typeface="Microsoft Yahei"/>
              </a:rPr>
              <a:t>Marcus &amp; Davis</a:t>
            </a:r>
            <a:endParaRPr sz="2000" cap="none">
              <a:solidFill>
                <a:schemeClr val="dk1"/>
              </a:solidFill>
              <a:latin typeface="Microsoft Yahei"/>
              <a:ea typeface="Microsoft Yahei"/>
              <a:cs typeface="Microsoft Yahei"/>
              <a:sym typeface="Microsoft Yahe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10"/>
                                        </p:tgtEl>
                                        <p:attrNameLst>
                                          <p:attrName>style.visibility</p:attrName>
                                        </p:attrNameLst>
                                      </p:cBhvr>
                                      <p:to>
                                        <p:strVal val="visible"/>
                                      </p:to>
                                    </p:set>
                                    <p:animEffect transition="in" filter="fade">
                                      <p:cBhvr>
                                        <p:cTn id="7" dur="500"/>
                                        <p:tgtEl>
                                          <p:spTgt spid="110"/>
                                        </p:tgtEl>
                                      </p:cBhvr>
                                    </p:animEffect>
                                  </p:childTnLst>
                                </p:cTn>
                              </p:par>
                            </p:childTnLst>
                          </p:cTn>
                        </p:par>
                        <p:par>
                          <p:cTn id="8" fill="hold">
                            <p:stCondLst>
                              <p:cond delay="500"/>
                            </p:stCondLst>
                            <p:childTnLst>
                              <p:par>
                                <p:cTn id="9" presetID="23" presetClass="entr" presetSubtype="16" fill="hold" nodeType="afterEffect">
                                  <p:stCondLst>
                                    <p:cond delay="0"/>
                                  </p:stCondLst>
                                  <p:childTnLst>
                                    <p:set>
                                      <p:cBhvr>
                                        <p:cTn id="10" dur="1" fill="hold">
                                          <p:stCondLst>
                                            <p:cond delay="0"/>
                                          </p:stCondLst>
                                        </p:cTn>
                                        <p:tgtEl>
                                          <p:spTgt spid="115"/>
                                        </p:tgtEl>
                                        <p:attrNameLst>
                                          <p:attrName>style.visibility</p:attrName>
                                        </p:attrNameLst>
                                      </p:cBhvr>
                                      <p:to>
                                        <p:strVal val="visible"/>
                                      </p:to>
                                    </p:set>
                                    <p:anim calcmode="lin" valueType="num">
                                      <p:cBhvr additive="base">
                                        <p:cTn id="11" dur="500"/>
                                        <p:tgtEl>
                                          <p:spTgt spid="115"/>
                                        </p:tgtEl>
                                        <p:attrNameLst>
                                          <p:attrName>ppt_w</p:attrName>
                                        </p:attrNameLst>
                                      </p:cBhvr>
                                      <p:tavLst>
                                        <p:tav tm="0">
                                          <p:val>
                                            <p:strVal val="0"/>
                                          </p:val>
                                        </p:tav>
                                        <p:tav tm="100000">
                                          <p:val>
                                            <p:strVal val="#ppt_w"/>
                                          </p:val>
                                        </p:tav>
                                      </p:tavLst>
                                    </p:anim>
                                    <p:anim calcmode="lin" valueType="num">
                                      <p:cBhvr additive="base">
                                        <p:cTn id="12" dur="500"/>
                                        <p:tgtEl>
                                          <p:spTgt spid="115"/>
                                        </p:tgtEl>
                                        <p:attrNameLst>
                                          <p:attrName>ppt_h</p:attrName>
                                        </p:attrNameLst>
                                      </p:cBhvr>
                                      <p:tavLst>
                                        <p:tav tm="0">
                                          <p:val>
                                            <p:strVal val="0"/>
                                          </p:val>
                                        </p:tav>
                                        <p:tav tm="100000">
                                          <p:val>
                                            <p:strVal val="#ppt_h"/>
                                          </p:val>
                                        </p:tav>
                                      </p:tavLst>
                                    </p:anim>
                                  </p:childTnLst>
                                </p:cTn>
                              </p:par>
                              <p:par>
                                <p:cTn id="13" presetID="10" presetClass="entr" presetSubtype="0" fill="hold" nodeType="withEffect">
                                  <p:stCondLst>
                                    <p:cond delay="0"/>
                                  </p:stCondLst>
                                  <p:childTnLst>
                                    <p:set>
                                      <p:cBhvr>
                                        <p:cTn id="14" dur="1" fill="hold">
                                          <p:stCondLst>
                                            <p:cond delay="0"/>
                                          </p:stCondLst>
                                        </p:cTn>
                                        <p:tgtEl>
                                          <p:spTgt spid="125"/>
                                        </p:tgtEl>
                                        <p:attrNameLst>
                                          <p:attrName>style.visibility</p:attrName>
                                        </p:attrNameLst>
                                      </p:cBhvr>
                                      <p:to>
                                        <p:strVal val="visible"/>
                                      </p:to>
                                    </p:set>
                                    <p:animEffect transition="in" filter="fade">
                                      <p:cBhvr>
                                        <p:cTn id="15" dur="500"/>
                                        <p:tgtEl>
                                          <p:spTgt spid="125"/>
                                        </p:tgtEl>
                                      </p:cBhvr>
                                    </p:animEffect>
                                  </p:childTnLst>
                                </p:cTn>
                              </p:par>
                              <p:par>
                                <p:cTn id="16" presetID="10" presetClass="entr" presetSubtype="0" fill="hold" nodeType="withEffect">
                                  <p:stCondLst>
                                    <p:cond delay="0"/>
                                  </p:stCondLst>
                                  <p:childTnLst>
                                    <p:set>
                                      <p:cBhvr>
                                        <p:cTn id="17" dur="1" fill="hold">
                                          <p:stCondLst>
                                            <p:cond delay="0"/>
                                          </p:stCondLst>
                                        </p:cTn>
                                        <p:tgtEl>
                                          <p:spTgt spid="124"/>
                                        </p:tgtEl>
                                        <p:attrNameLst>
                                          <p:attrName>style.visibility</p:attrName>
                                        </p:attrNameLst>
                                      </p:cBhvr>
                                      <p:to>
                                        <p:strVal val="visible"/>
                                      </p:to>
                                    </p:set>
                                    <p:animEffect transition="in" filter="fade">
                                      <p:cBhvr>
                                        <p:cTn id="18" dur="500"/>
                                        <p:tgtEl>
                                          <p:spTgt spid="124"/>
                                        </p:tgtEl>
                                      </p:cBhvr>
                                    </p:animEffect>
                                  </p:childTnLst>
                                </p:cTn>
                              </p:par>
                            </p:childTnLst>
                          </p:cTn>
                        </p:par>
                        <p:par>
                          <p:cTn id="19" fill="hold">
                            <p:stCondLst>
                              <p:cond delay="1000"/>
                            </p:stCondLst>
                            <p:childTnLst>
                              <p:par>
                                <p:cTn id="20" presetID="10" presetClass="entr" presetSubtype="0" fill="hold" nodeType="afterEffect">
                                  <p:stCondLst>
                                    <p:cond delay="0"/>
                                  </p:stCondLst>
                                  <p:childTnLst>
                                    <p:set>
                                      <p:cBhvr>
                                        <p:cTn id="21" dur="1" fill="hold">
                                          <p:stCondLst>
                                            <p:cond delay="0"/>
                                          </p:stCondLst>
                                        </p:cTn>
                                        <p:tgtEl>
                                          <p:spTgt spid="113"/>
                                        </p:tgtEl>
                                        <p:attrNameLst>
                                          <p:attrName>style.visibility</p:attrName>
                                        </p:attrNameLst>
                                      </p:cBhvr>
                                      <p:to>
                                        <p:strVal val="visible"/>
                                      </p:to>
                                    </p:set>
                                    <p:animEffect transition="in" filter="fade">
                                      <p:cBhvr>
                                        <p:cTn id="22" dur="500"/>
                                        <p:tgtEl>
                                          <p:spTgt spid="113"/>
                                        </p:tgtEl>
                                      </p:cBhvr>
                                    </p:animEffect>
                                  </p:childTnLst>
                                </p:cTn>
                              </p:par>
                            </p:childTnLst>
                          </p:cTn>
                        </p:par>
                        <p:par>
                          <p:cTn id="23" fill="hold">
                            <p:stCondLst>
                              <p:cond delay="1500"/>
                            </p:stCondLst>
                            <p:childTnLst>
                              <p:par>
                                <p:cTn id="24" presetID="23" presetClass="entr" presetSubtype="16" fill="hold" nodeType="afterEffect">
                                  <p:stCondLst>
                                    <p:cond delay="0"/>
                                  </p:stCondLst>
                                  <p:childTnLst>
                                    <p:set>
                                      <p:cBhvr>
                                        <p:cTn id="25" dur="1" fill="hold">
                                          <p:stCondLst>
                                            <p:cond delay="0"/>
                                          </p:stCondLst>
                                        </p:cTn>
                                        <p:tgtEl>
                                          <p:spTgt spid="118"/>
                                        </p:tgtEl>
                                        <p:attrNameLst>
                                          <p:attrName>style.visibility</p:attrName>
                                        </p:attrNameLst>
                                      </p:cBhvr>
                                      <p:to>
                                        <p:strVal val="visible"/>
                                      </p:to>
                                    </p:set>
                                    <p:anim calcmode="lin" valueType="num">
                                      <p:cBhvr additive="base">
                                        <p:cTn id="26" dur="500"/>
                                        <p:tgtEl>
                                          <p:spTgt spid="118"/>
                                        </p:tgtEl>
                                        <p:attrNameLst>
                                          <p:attrName>ppt_w</p:attrName>
                                        </p:attrNameLst>
                                      </p:cBhvr>
                                      <p:tavLst>
                                        <p:tav tm="0">
                                          <p:val>
                                            <p:strVal val="0"/>
                                          </p:val>
                                        </p:tav>
                                        <p:tav tm="100000">
                                          <p:val>
                                            <p:strVal val="#ppt_w"/>
                                          </p:val>
                                        </p:tav>
                                      </p:tavLst>
                                    </p:anim>
                                    <p:anim calcmode="lin" valueType="num">
                                      <p:cBhvr additive="base">
                                        <p:cTn id="27" dur="500"/>
                                        <p:tgtEl>
                                          <p:spTgt spid="118"/>
                                        </p:tgtEl>
                                        <p:attrNameLst>
                                          <p:attrName>ppt_h</p:attrName>
                                        </p:attrNameLst>
                                      </p:cBhvr>
                                      <p:tavLst>
                                        <p:tav tm="0">
                                          <p:val>
                                            <p:strVal val="0"/>
                                          </p:val>
                                        </p:tav>
                                        <p:tav tm="100000">
                                          <p:val>
                                            <p:strVal val="#ppt_h"/>
                                          </p:val>
                                        </p:tav>
                                      </p:tavLst>
                                    </p:anim>
                                  </p:childTnLst>
                                </p:cTn>
                              </p:par>
                              <p:par>
                                <p:cTn id="28" presetID="10" presetClass="entr" presetSubtype="0" fill="hold" nodeType="withEffect">
                                  <p:stCondLst>
                                    <p:cond delay="0"/>
                                  </p:stCondLst>
                                  <p:childTnLst>
                                    <p:set>
                                      <p:cBhvr>
                                        <p:cTn id="29" dur="1" fill="hold">
                                          <p:stCondLst>
                                            <p:cond delay="0"/>
                                          </p:stCondLst>
                                        </p:cTn>
                                        <p:tgtEl>
                                          <p:spTgt spid="127"/>
                                        </p:tgtEl>
                                        <p:attrNameLst>
                                          <p:attrName>style.visibility</p:attrName>
                                        </p:attrNameLst>
                                      </p:cBhvr>
                                      <p:to>
                                        <p:strVal val="visible"/>
                                      </p:to>
                                    </p:set>
                                    <p:animEffect transition="in" filter="fade">
                                      <p:cBhvr>
                                        <p:cTn id="30" dur="500"/>
                                        <p:tgtEl>
                                          <p:spTgt spid="127"/>
                                        </p:tgtEl>
                                      </p:cBhvr>
                                    </p:animEffect>
                                  </p:childTnLst>
                                </p:cTn>
                              </p:par>
                              <p:par>
                                <p:cTn id="31" presetID="10" presetClass="entr" presetSubtype="0" fill="hold" nodeType="withEffect">
                                  <p:stCondLst>
                                    <p:cond delay="0"/>
                                  </p:stCondLst>
                                  <p:childTnLst>
                                    <p:set>
                                      <p:cBhvr>
                                        <p:cTn id="32" dur="1" fill="hold">
                                          <p:stCondLst>
                                            <p:cond delay="0"/>
                                          </p:stCondLst>
                                        </p:cTn>
                                        <p:tgtEl>
                                          <p:spTgt spid="126"/>
                                        </p:tgtEl>
                                        <p:attrNameLst>
                                          <p:attrName>style.visibility</p:attrName>
                                        </p:attrNameLst>
                                      </p:cBhvr>
                                      <p:to>
                                        <p:strVal val="visible"/>
                                      </p:to>
                                    </p:set>
                                    <p:animEffect transition="in" filter="fade">
                                      <p:cBhvr>
                                        <p:cTn id="33" dur="500"/>
                                        <p:tgtEl>
                                          <p:spTgt spid="126"/>
                                        </p:tgtEl>
                                      </p:cBhvr>
                                    </p:animEffect>
                                  </p:childTnLst>
                                </p:cTn>
                              </p:par>
                            </p:childTnLst>
                          </p:cTn>
                        </p:par>
                        <p:par>
                          <p:cTn id="34" fill="hold">
                            <p:stCondLst>
                              <p:cond delay="2000"/>
                            </p:stCondLst>
                            <p:childTnLst>
                              <p:par>
                                <p:cTn id="35" presetID="10" presetClass="entr" presetSubtype="0" fill="hold" nodeType="afterEffect">
                                  <p:stCondLst>
                                    <p:cond delay="0"/>
                                  </p:stCondLst>
                                  <p:childTnLst>
                                    <p:set>
                                      <p:cBhvr>
                                        <p:cTn id="36" dur="1" fill="hold">
                                          <p:stCondLst>
                                            <p:cond delay="0"/>
                                          </p:stCondLst>
                                        </p:cTn>
                                        <p:tgtEl>
                                          <p:spTgt spid="114"/>
                                        </p:tgtEl>
                                        <p:attrNameLst>
                                          <p:attrName>style.visibility</p:attrName>
                                        </p:attrNameLst>
                                      </p:cBhvr>
                                      <p:to>
                                        <p:strVal val="visible"/>
                                      </p:to>
                                    </p:set>
                                    <p:animEffect transition="in" filter="fade">
                                      <p:cBhvr>
                                        <p:cTn id="37" dur="500"/>
                                        <p:tgtEl>
                                          <p:spTgt spid="114"/>
                                        </p:tgtEl>
                                      </p:cBhvr>
                                    </p:animEffect>
                                  </p:childTnLst>
                                </p:cTn>
                              </p:par>
                            </p:childTnLst>
                          </p:cTn>
                        </p:par>
                        <p:par>
                          <p:cTn id="38" fill="hold">
                            <p:stCondLst>
                              <p:cond delay="2500"/>
                            </p:stCondLst>
                            <p:childTnLst>
                              <p:par>
                                <p:cTn id="39" presetID="23" presetClass="entr" presetSubtype="16" fill="hold" nodeType="afterEffect">
                                  <p:stCondLst>
                                    <p:cond delay="0"/>
                                  </p:stCondLst>
                                  <p:childTnLst>
                                    <p:set>
                                      <p:cBhvr>
                                        <p:cTn id="40" dur="1" fill="hold">
                                          <p:stCondLst>
                                            <p:cond delay="0"/>
                                          </p:stCondLst>
                                        </p:cTn>
                                        <p:tgtEl>
                                          <p:spTgt spid="121"/>
                                        </p:tgtEl>
                                        <p:attrNameLst>
                                          <p:attrName>style.visibility</p:attrName>
                                        </p:attrNameLst>
                                      </p:cBhvr>
                                      <p:to>
                                        <p:strVal val="visible"/>
                                      </p:to>
                                    </p:set>
                                    <p:anim calcmode="lin" valueType="num">
                                      <p:cBhvr additive="base">
                                        <p:cTn id="41" dur="500"/>
                                        <p:tgtEl>
                                          <p:spTgt spid="121"/>
                                        </p:tgtEl>
                                        <p:attrNameLst>
                                          <p:attrName>ppt_w</p:attrName>
                                        </p:attrNameLst>
                                      </p:cBhvr>
                                      <p:tavLst>
                                        <p:tav tm="0">
                                          <p:val>
                                            <p:strVal val="0"/>
                                          </p:val>
                                        </p:tav>
                                        <p:tav tm="100000">
                                          <p:val>
                                            <p:strVal val="#ppt_w"/>
                                          </p:val>
                                        </p:tav>
                                      </p:tavLst>
                                    </p:anim>
                                    <p:anim calcmode="lin" valueType="num">
                                      <p:cBhvr additive="base">
                                        <p:cTn id="42" dur="500"/>
                                        <p:tgtEl>
                                          <p:spTgt spid="121"/>
                                        </p:tgtEl>
                                        <p:attrNameLst>
                                          <p:attrName>ppt_h</p:attrName>
                                        </p:attrNameLst>
                                      </p:cBhvr>
                                      <p:tavLst>
                                        <p:tav tm="0">
                                          <p:val>
                                            <p:strVal val="0"/>
                                          </p:val>
                                        </p:tav>
                                        <p:tav tm="100000">
                                          <p:val>
                                            <p:strVal val="#ppt_h"/>
                                          </p:val>
                                        </p:tav>
                                      </p:tavLst>
                                    </p:anim>
                                  </p:childTnLst>
                                </p:cTn>
                              </p:par>
                              <p:par>
                                <p:cTn id="43" presetID="10" presetClass="entr" presetSubtype="0" fill="hold" nodeType="withEffect">
                                  <p:stCondLst>
                                    <p:cond delay="0"/>
                                  </p:stCondLst>
                                  <p:childTnLst>
                                    <p:set>
                                      <p:cBhvr>
                                        <p:cTn id="44" dur="1" fill="hold">
                                          <p:stCondLst>
                                            <p:cond delay="0"/>
                                          </p:stCondLst>
                                        </p:cTn>
                                        <p:tgtEl>
                                          <p:spTgt spid="129"/>
                                        </p:tgtEl>
                                        <p:attrNameLst>
                                          <p:attrName>style.visibility</p:attrName>
                                        </p:attrNameLst>
                                      </p:cBhvr>
                                      <p:to>
                                        <p:strVal val="visible"/>
                                      </p:to>
                                    </p:set>
                                    <p:animEffect transition="in" filter="fade">
                                      <p:cBhvr>
                                        <p:cTn id="45" dur="500"/>
                                        <p:tgtEl>
                                          <p:spTgt spid="129"/>
                                        </p:tgtEl>
                                      </p:cBhvr>
                                    </p:animEffect>
                                  </p:childTnLst>
                                </p:cTn>
                              </p:par>
                              <p:par>
                                <p:cTn id="46" presetID="10" presetClass="entr" presetSubtype="0" fill="hold" nodeType="withEffect">
                                  <p:stCondLst>
                                    <p:cond delay="0"/>
                                  </p:stCondLst>
                                  <p:childTnLst>
                                    <p:set>
                                      <p:cBhvr>
                                        <p:cTn id="47" dur="1" fill="hold">
                                          <p:stCondLst>
                                            <p:cond delay="0"/>
                                          </p:stCondLst>
                                        </p:cTn>
                                        <p:tgtEl>
                                          <p:spTgt spid="128"/>
                                        </p:tgtEl>
                                        <p:attrNameLst>
                                          <p:attrName>style.visibility</p:attrName>
                                        </p:attrNameLst>
                                      </p:cBhvr>
                                      <p:to>
                                        <p:strVal val="visible"/>
                                      </p:to>
                                    </p:set>
                                    <p:animEffect transition="in" filter="fade">
                                      <p:cBhvr>
                                        <p:cTn id="48" dur="500"/>
                                        <p:tgtEl>
                                          <p:spTgt spid="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p:nvPr/>
        </p:nvSpPr>
        <p:spPr>
          <a:xfrm>
            <a:off x="0" y="919"/>
            <a:ext cx="7393800" cy="7230900"/>
          </a:xfrm>
          <a:prstGeom prst="rect">
            <a:avLst/>
          </a:prstGeom>
          <a:blipFill rotWithShape="1">
            <a:blip r:embed="rId3">
              <a:alphaModFix/>
            </a:blip>
            <a:stretch>
              <a:fillRect/>
            </a:stretch>
          </a:blip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669">
              <a:solidFill>
                <a:schemeClr val="dk1"/>
              </a:solidFill>
              <a:latin typeface="Arial"/>
              <a:ea typeface="Arial"/>
              <a:cs typeface="Arial"/>
              <a:sym typeface="Arial"/>
            </a:endParaRPr>
          </a:p>
        </p:txBody>
      </p:sp>
      <p:sp>
        <p:nvSpPr>
          <p:cNvPr id="136" name="Google Shape;136;p19"/>
          <p:cNvSpPr txBox="1"/>
          <p:nvPr/>
        </p:nvSpPr>
        <p:spPr>
          <a:xfrm>
            <a:off x="8358225" y="3270025"/>
            <a:ext cx="4246200" cy="692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3300">
                <a:latin typeface="Calibri"/>
                <a:ea typeface="Calibri"/>
                <a:cs typeface="Calibri"/>
                <a:sym typeface="Calibri"/>
              </a:rPr>
              <a:t>Kapoor and Narayan</a:t>
            </a:r>
            <a:endParaRPr sz="3300">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withEffect">
                                  <p:stCondLst>
                                    <p:cond delay="0"/>
                                  </p:stCondLst>
                                  <p:childTnLst>
                                    <p:set>
                                      <p:cBhvr>
                                        <p:cTn id="6" dur="1" fill="hold">
                                          <p:stCondLst>
                                            <p:cond delay="0"/>
                                          </p:stCondLst>
                                        </p:cTn>
                                        <p:tgtEl>
                                          <p:spTgt spid="135"/>
                                        </p:tgtEl>
                                        <p:attrNameLst>
                                          <p:attrName>style.visibility</p:attrName>
                                        </p:attrNameLst>
                                      </p:cBhvr>
                                      <p:to>
                                        <p:strVal val="visible"/>
                                      </p:to>
                                    </p:set>
                                    <p:anim calcmode="lin" valueType="num">
                                      <p:cBhvr additive="base">
                                        <p:cTn id="7" dur="500"/>
                                        <p:tgtEl>
                                          <p:spTgt spid="135"/>
                                        </p:tgtEl>
                                        <p:attrNameLst>
                                          <p:attrName>ppt_x</p:attrName>
                                        </p:attrNameLst>
                                      </p:cBhvr>
                                      <p:tavLst>
                                        <p:tav tm="0">
                                          <p:val>
                                            <p:strVal val="#ppt_x-1"/>
                                          </p:val>
                                        </p:tav>
                                        <p:tav tm="100000">
                                          <p:val>
                                            <p:strVal val="#ppt_x"/>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141"/>
        <p:cNvGrpSpPr/>
        <p:nvPr/>
      </p:nvGrpSpPr>
      <p:grpSpPr>
        <a:xfrm>
          <a:off x="0" y="0"/>
          <a:ext cx="0" cy="0"/>
          <a:chOff x="0" y="0"/>
          <a:chExt cx="0" cy="0"/>
        </a:xfrm>
      </p:grpSpPr>
      <p:sp>
        <p:nvSpPr>
          <p:cNvPr id="142" name="Google Shape;142;p6"/>
          <p:cNvSpPr txBox="1"/>
          <p:nvPr/>
        </p:nvSpPr>
        <p:spPr>
          <a:xfrm>
            <a:off x="209550" y="193389"/>
            <a:ext cx="3067200" cy="378000"/>
          </a:xfrm>
          <a:prstGeom prst="rect">
            <a:avLst/>
          </a:prstGeom>
          <a:noFill/>
          <a:ln>
            <a:noFill/>
          </a:ln>
        </p:spPr>
        <p:txBody>
          <a:bodyPr spcFirstLastPara="1" wrap="square" lIns="96425" tIns="48200" rIns="96425" bIns="48200" anchor="t" anchorCtr="0">
            <a:noAutofit/>
          </a:bodyPr>
          <a:lstStyle/>
          <a:p>
            <a:pPr marL="0" marR="0" lvl="0" indent="0" algn="l" rtl="0">
              <a:spcBef>
                <a:spcPts val="0"/>
              </a:spcBef>
              <a:spcAft>
                <a:spcPts val="0"/>
              </a:spcAft>
              <a:buClr>
                <a:srgbClr val="253A1E"/>
              </a:buClr>
              <a:buSzPts val="2900"/>
              <a:buFont typeface="Arial"/>
              <a:buNone/>
            </a:pPr>
            <a:r>
              <a:rPr lang="zh-CN" sz="2400" cap="none">
                <a:solidFill>
                  <a:schemeClr val="dk1"/>
                </a:solidFill>
                <a:latin typeface="Calibri"/>
                <a:ea typeface="Calibri"/>
                <a:cs typeface="Calibri"/>
                <a:sym typeface="Calibri"/>
              </a:rPr>
              <a:t>Kapoor &amp; Narayan</a:t>
            </a:r>
            <a:endParaRPr sz="2400" cap="none">
              <a:solidFill>
                <a:schemeClr val="dk1"/>
              </a:solidFill>
              <a:latin typeface="Calibri"/>
              <a:ea typeface="Calibri"/>
              <a:cs typeface="Calibri"/>
              <a:sym typeface="Calibri"/>
            </a:endParaRPr>
          </a:p>
        </p:txBody>
      </p:sp>
      <p:pic>
        <p:nvPicPr>
          <p:cNvPr id="143" name="Google Shape;143;p6"/>
          <p:cNvPicPr preferRelativeResize="0"/>
          <p:nvPr/>
        </p:nvPicPr>
        <p:blipFill>
          <a:blip r:embed="rId3">
            <a:alphaModFix/>
          </a:blip>
          <a:stretch>
            <a:fillRect/>
          </a:stretch>
        </p:blipFill>
        <p:spPr>
          <a:xfrm>
            <a:off x="3429150" y="520700"/>
            <a:ext cx="9069929" cy="6378200"/>
          </a:xfrm>
          <a:prstGeom prst="rect">
            <a:avLst/>
          </a:prstGeom>
          <a:noFill/>
          <a:ln w="9525" cap="flat" cmpd="sng">
            <a:solidFill>
              <a:srgbClr val="1C4587"/>
            </a:solidFill>
            <a:prstDash val="solid"/>
            <a:round/>
            <a:headEnd type="none" w="sm" len="sm"/>
            <a:tailEnd type="none" w="sm" len="sm"/>
          </a:ln>
        </p:spPr>
      </p:pic>
      <p:sp>
        <p:nvSpPr>
          <p:cNvPr id="144" name="Google Shape;144;p6"/>
          <p:cNvSpPr txBox="1"/>
          <p:nvPr/>
        </p:nvSpPr>
        <p:spPr>
          <a:xfrm>
            <a:off x="0" y="6909550"/>
            <a:ext cx="5363400" cy="323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900" u="sng">
                <a:solidFill>
                  <a:schemeClr val="dk1"/>
                </a:solidFill>
                <a:latin typeface="Calibri"/>
                <a:ea typeface="Calibri"/>
                <a:cs typeface="Calibri"/>
                <a:sym typeface="Calibri"/>
                <a:hlinkClick r:id="rId4">
                  <a:extLst>
                    <a:ext uri="{A12FA001-AC4F-418D-AE19-62706E023703}">
                      <ahyp:hlinkClr xmlns:ahyp="http://schemas.microsoft.com/office/drawing/2018/hyperlinkcolor" val="tx"/>
                    </a:ext>
                  </a:extLst>
                </a:hlinkClick>
              </a:rPr>
              <a:t>Autonomous Weapon Systems/Military AI Cause Area Report - Google Docs</a:t>
            </a:r>
            <a:endParaRPr sz="900">
              <a:solidFill>
                <a:schemeClr val="dk1"/>
              </a:solidFill>
              <a:latin typeface="Calibri"/>
              <a:ea typeface="Calibri"/>
              <a:cs typeface="Calibri"/>
              <a:sym typeface="Calibri"/>
            </a:endParaRPr>
          </a:p>
        </p:txBody>
      </p:sp>
      <p:sp>
        <p:nvSpPr>
          <p:cNvPr id="145" name="Google Shape;145;p6"/>
          <p:cNvSpPr txBox="1"/>
          <p:nvPr/>
        </p:nvSpPr>
        <p:spPr>
          <a:xfrm>
            <a:off x="164675" y="1219638"/>
            <a:ext cx="3067200" cy="4787100"/>
          </a:xfrm>
          <a:prstGeom prst="rect">
            <a:avLst/>
          </a:prstGeom>
          <a:noFill/>
          <a:ln w="9525" cap="flat" cmpd="sng">
            <a:solidFill>
              <a:srgbClr val="1155CC"/>
            </a:solidFill>
            <a:prstDash val="solid"/>
            <a:round/>
            <a:headEnd type="none" w="sm" len="sm"/>
            <a:tailEnd type="none" w="sm" len="sm"/>
          </a:ln>
        </p:spPr>
        <p:txBody>
          <a:bodyPr spcFirstLastPara="1" wrap="square" lIns="91425" tIns="91425" rIns="91425" bIns="91425" anchor="t" anchorCtr="0">
            <a:spAutoFit/>
          </a:bodyPr>
          <a:lstStyle/>
          <a:p>
            <a:pPr marL="0" lvl="0" indent="0" algn="l" rtl="0">
              <a:spcBef>
                <a:spcPts val="0"/>
              </a:spcBef>
              <a:spcAft>
                <a:spcPts val="0"/>
              </a:spcAft>
              <a:buNone/>
            </a:pPr>
            <a:r>
              <a:rPr lang="zh-CN" sz="2300" b="1">
                <a:solidFill>
                  <a:srgbClr val="0B5394"/>
                </a:solidFill>
                <a:latin typeface="Calibri"/>
                <a:ea typeface="Calibri"/>
                <a:cs typeface="Calibri"/>
                <a:sym typeface="Calibri"/>
              </a:rPr>
              <a:t>System Complexity</a:t>
            </a:r>
            <a:endParaRPr sz="2300" b="1">
              <a:solidFill>
                <a:srgbClr val="0B5394"/>
              </a:solidFill>
              <a:latin typeface="Calibri"/>
              <a:ea typeface="Calibri"/>
              <a:cs typeface="Calibri"/>
              <a:sym typeface="Calibri"/>
            </a:endParaRPr>
          </a:p>
          <a:p>
            <a:pPr marL="0" lvl="0" indent="0" algn="l" rtl="0">
              <a:spcBef>
                <a:spcPts val="0"/>
              </a:spcBef>
              <a:spcAft>
                <a:spcPts val="0"/>
              </a:spcAft>
              <a:buNone/>
            </a:pPr>
            <a:r>
              <a:rPr lang="zh-CN" sz="2300" b="1">
                <a:solidFill>
                  <a:srgbClr val="0B5394"/>
                </a:solidFill>
                <a:latin typeface="Calibri"/>
                <a:ea typeface="Calibri"/>
                <a:cs typeface="Calibri"/>
                <a:sym typeface="Calibri"/>
              </a:rPr>
              <a:t>Number 16</a:t>
            </a:r>
            <a:r>
              <a:rPr lang="zh-CN" sz="2300">
                <a:solidFill>
                  <a:srgbClr val="0B5394"/>
                </a:solidFill>
                <a:latin typeface="Calibri"/>
                <a:ea typeface="Calibri"/>
                <a:cs typeface="Calibri"/>
                <a:sym typeface="Calibri"/>
              </a:rPr>
              <a:t>: </a:t>
            </a:r>
            <a:r>
              <a:rPr lang="zh-CN" sz="2300">
                <a:latin typeface="Calibri"/>
                <a:ea typeface="Calibri"/>
                <a:cs typeface="Calibri"/>
                <a:sym typeface="Calibri"/>
              </a:rPr>
              <a:t>Downplaying Human Labor</a:t>
            </a:r>
            <a:endParaRPr sz="2300">
              <a:latin typeface="Calibri"/>
              <a:ea typeface="Calibri"/>
              <a:cs typeface="Calibri"/>
              <a:sym typeface="Calibri"/>
            </a:endParaRPr>
          </a:p>
          <a:p>
            <a:pPr marL="0" lvl="0" indent="0" algn="l" rtl="0">
              <a:spcBef>
                <a:spcPts val="0"/>
              </a:spcBef>
              <a:spcAft>
                <a:spcPts val="0"/>
              </a:spcAft>
              <a:buNone/>
            </a:pPr>
            <a:endParaRPr sz="2300">
              <a:latin typeface="Calibri"/>
              <a:ea typeface="Calibri"/>
              <a:cs typeface="Calibri"/>
              <a:sym typeface="Calibri"/>
            </a:endParaRPr>
          </a:p>
          <a:p>
            <a:pPr marL="0" lvl="0" indent="0" algn="l" rtl="0">
              <a:spcBef>
                <a:spcPts val="0"/>
              </a:spcBef>
              <a:spcAft>
                <a:spcPts val="0"/>
              </a:spcAft>
              <a:buNone/>
            </a:pPr>
            <a:r>
              <a:rPr lang="zh-CN" sz="2300" b="1">
                <a:solidFill>
                  <a:srgbClr val="0B5394"/>
                </a:solidFill>
                <a:latin typeface="Calibri"/>
                <a:ea typeface="Calibri"/>
                <a:cs typeface="Calibri"/>
                <a:sym typeface="Calibri"/>
              </a:rPr>
              <a:t>Automation Bias</a:t>
            </a:r>
            <a:endParaRPr sz="2300" b="1">
              <a:solidFill>
                <a:srgbClr val="0B5394"/>
              </a:solidFill>
              <a:latin typeface="Calibri"/>
              <a:ea typeface="Calibri"/>
              <a:cs typeface="Calibri"/>
              <a:sym typeface="Calibri"/>
            </a:endParaRPr>
          </a:p>
          <a:p>
            <a:pPr marL="0" lvl="0" indent="0" algn="l" rtl="0">
              <a:spcBef>
                <a:spcPts val="0"/>
              </a:spcBef>
              <a:spcAft>
                <a:spcPts val="0"/>
              </a:spcAft>
              <a:buNone/>
            </a:pPr>
            <a:r>
              <a:rPr lang="zh-CN" sz="2300" b="1">
                <a:solidFill>
                  <a:srgbClr val="0B5394"/>
                </a:solidFill>
                <a:latin typeface="Calibri"/>
                <a:ea typeface="Calibri"/>
                <a:cs typeface="Calibri"/>
                <a:sym typeface="Calibri"/>
              </a:rPr>
              <a:t>Number 3</a:t>
            </a:r>
            <a:r>
              <a:rPr lang="zh-CN" sz="2300">
                <a:solidFill>
                  <a:srgbClr val="0B5394"/>
                </a:solidFill>
                <a:latin typeface="Calibri"/>
                <a:ea typeface="Calibri"/>
                <a:cs typeface="Calibri"/>
                <a:sym typeface="Calibri"/>
              </a:rPr>
              <a:t>:</a:t>
            </a:r>
            <a:r>
              <a:rPr lang="zh-CN" sz="2300">
                <a:latin typeface="Calibri"/>
                <a:ea typeface="Calibri"/>
                <a:cs typeface="Calibri"/>
                <a:sym typeface="Calibri"/>
              </a:rPr>
              <a:t> Comparison with Human Intelligence</a:t>
            </a:r>
            <a:endParaRPr sz="2300">
              <a:latin typeface="Calibri"/>
              <a:ea typeface="Calibri"/>
              <a:cs typeface="Calibri"/>
              <a:sym typeface="Calibri"/>
            </a:endParaRPr>
          </a:p>
          <a:p>
            <a:pPr marL="0" lvl="0" indent="0" algn="l" rtl="0">
              <a:spcBef>
                <a:spcPts val="0"/>
              </a:spcBef>
              <a:spcAft>
                <a:spcPts val="0"/>
              </a:spcAft>
              <a:buNone/>
            </a:pPr>
            <a:r>
              <a:rPr lang="zh-CN" sz="2300" b="1">
                <a:solidFill>
                  <a:srgbClr val="0B5394"/>
                </a:solidFill>
                <a:latin typeface="Calibri"/>
                <a:ea typeface="Calibri"/>
                <a:cs typeface="Calibri"/>
                <a:sym typeface="Calibri"/>
              </a:rPr>
              <a:t>Number 13</a:t>
            </a:r>
            <a:r>
              <a:rPr lang="zh-CN" sz="2300">
                <a:solidFill>
                  <a:srgbClr val="0B5394"/>
                </a:solidFill>
                <a:latin typeface="Calibri"/>
                <a:ea typeface="Calibri"/>
                <a:cs typeface="Calibri"/>
                <a:sym typeface="Calibri"/>
              </a:rPr>
              <a:t>: </a:t>
            </a:r>
            <a:r>
              <a:rPr lang="zh-CN" sz="2300">
                <a:latin typeface="Calibri"/>
                <a:ea typeface="Calibri"/>
                <a:cs typeface="Calibri"/>
                <a:sym typeface="Calibri"/>
              </a:rPr>
              <a:t>No Discussion of Potential Limitations</a:t>
            </a:r>
            <a:endParaRPr sz="2300">
              <a:latin typeface="Calibri"/>
              <a:ea typeface="Calibri"/>
              <a:cs typeface="Calibri"/>
              <a:sym typeface="Calibri"/>
            </a:endParaRPr>
          </a:p>
          <a:p>
            <a:pPr marL="0" lvl="0" indent="0" algn="l" rtl="0">
              <a:spcBef>
                <a:spcPts val="0"/>
              </a:spcBef>
              <a:spcAft>
                <a:spcPts val="0"/>
              </a:spcAft>
              <a:buNone/>
            </a:pPr>
            <a:endParaRPr sz="23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第一PPT，www.1ppt.com">
  <a:themeElements>
    <a:clrScheme name="自定义 335">
      <a:dk1>
        <a:srgbClr val="000000"/>
      </a:dk1>
      <a:lt1>
        <a:srgbClr val="FFFFFF"/>
      </a:lt1>
      <a:dk2>
        <a:srgbClr val="44546A"/>
      </a:dk2>
      <a:lt2>
        <a:srgbClr val="E7E6E6"/>
      </a:lt2>
      <a:accent1>
        <a:srgbClr val="324E29"/>
      </a:accent1>
      <a:accent2>
        <a:srgbClr val="838F40"/>
      </a:accent2>
      <a:accent3>
        <a:srgbClr val="324E29"/>
      </a:accent3>
      <a:accent4>
        <a:srgbClr val="838F40"/>
      </a:accent4>
      <a:accent5>
        <a:srgbClr val="324E29"/>
      </a:accent5>
      <a:accent6>
        <a:srgbClr val="838F40"/>
      </a:accent6>
      <a:hlink>
        <a:srgbClr val="324E29"/>
      </a:hlink>
      <a:folHlink>
        <a:srgbClr val="838F4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6490</Words>
  <Application>Microsoft Office PowerPoint</Application>
  <PresentationFormat>Custom</PresentationFormat>
  <Paragraphs>161</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Calibri</vt:lpstr>
      <vt:lpstr>Microsoft Yahei</vt:lpstr>
      <vt:lpstr>Merriweather</vt:lpstr>
      <vt:lpstr>Roboto</vt:lpstr>
      <vt:lpstr>Arial</vt:lpstr>
      <vt:lpstr>第一PPT，www.1ppt.com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Maaz Saad</cp:lastModifiedBy>
  <cp:revision>1</cp:revision>
  <dcterms:created xsi:type="dcterms:W3CDTF">2016-10-17T14:00:15Z</dcterms:created>
  <dcterms:modified xsi:type="dcterms:W3CDTF">2023-04-06T18:36:09Z</dcterms:modified>
</cp:coreProperties>
</file>